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60" r:id="rId6"/>
    <p:sldId id="259" r:id="rId7"/>
    <p:sldId id="262" r:id="rId8"/>
    <p:sldId id="261" r:id="rId9"/>
    <p:sldId id="263" r:id="rId10"/>
    <p:sldId id="264" r:id="rId11"/>
    <p:sldId id="265" r:id="rId12"/>
    <p:sldId id="266" r:id="rId13"/>
  </p:sldIdLst>
  <p:sldSz cx="6858000" cy="9144000" type="screen4x3"/>
  <p:notesSz cx="6669088" cy="9926638"/>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2316" y="84"/>
      </p:cViewPr>
      <p:guideLst>
        <p:guide orient="horz" pos="2880"/>
        <p:guide pos="216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microsoft.com/office/2015/10/relationships/revisionInfo" Target="revisionInfo.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514350" y="2840568"/>
            <a:ext cx="5829300" cy="1960033"/>
          </a:xfrm>
        </p:spPr>
        <p:txBody>
          <a:bodyPr/>
          <a:lstStyle/>
          <a:p>
            <a:r>
              <a:rPr lang="fr-FR"/>
              <a:t>Cliquez pour modifier le style du titre</a:t>
            </a:r>
            <a:endParaRPr lang="fr-BE"/>
          </a:p>
        </p:txBody>
      </p:sp>
      <p:sp>
        <p:nvSpPr>
          <p:cNvPr id="3" name="Sous-titr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25/01/2018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25/01/2018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3"/>
          </a:xfrm>
        </p:spPr>
        <p:txBody>
          <a:bodyPr vert="eaVert"/>
          <a:lstStyle/>
          <a:p>
            <a:r>
              <a:rPr lang="fr-FR"/>
              <a:t>Cliquez pour modifier le style du titre</a:t>
            </a:r>
            <a:endParaRPr lang="fr-BE"/>
          </a:p>
        </p:txBody>
      </p:sp>
      <p:sp>
        <p:nvSpPr>
          <p:cNvPr id="3" name="Espace réservé du texte vertical 2"/>
          <p:cNvSpPr>
            <a:spLocks noGrp="1"/>
          </p:cNvSpPr>
          <p:nvPr>
            <p:ph type="body" orient="vert" idx="1"/>
          </p:nvPr>
        </p:nvSpPr>
        <p:spPr>
          <a:xfrm>
            <a:off x="342900" y="366185"/>
            <a:ext cx="4514850" cy="7802033"/>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25/01/2018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728700" y="2747800"/>
            <a:ext cx="3076668" cy="1960033"/>
          </a:xfrm>
        </p:spPr>
        <p:txBody>
          <a:bodyPr/>
          <a:lstStyle/>
          <a:p>
            <a:r>
              <a:rPr lang="fr-FR"/>
              <a:t>Cliquez pour modifier le style du titre</a:t>
            </a:r>
          </a:p>
        </p:txBody>
      </p:sp>
      <p:sp>
        <p:nvSpPr>
          <p:cNvPr id="3" name="Sous-titre 2"/>
          <p:cNvSpPr>
            <a:spLocks noGrp="1"/>
          </p:cNvSpPr>
          <p:nvPr>
            <p:ph type="subTitle" idx="1"/>
          </p:nvPr>
        </p:nvSpPr>
        <p:spPr>
          <a:xfrm>
            <a:off x="1322766" y="4860033"/>
            <a:ext cx="4800600" cy="1536171"/>
          </a:xfrm>
        </p:spPr>
        <p:txBody>
          <a:bodyPr>
            <a:normAutofit/>
          </a:bodyPr>
          <a:lstStyle>
            <a:lvl1pPr marL="0" indent="0" algn="l">
              <a:buClr>
                <a:schemeClr val="accent2"/>
              </a:buClr>
              <a:buFont typeface="Wingdings 3" pitchFamily="18" charset="2"/>
              <a:buChar char=""/>
              <a:defRPr sz="16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endParaRPr lang="fr-FR" dirty="0"/>
          </a:p>
        </p:txBody>
      </p:sp>
      <p:sp>
        <p:nvSpPr>
          <p:cNvPr id="4" name="Espace réservé de la date 3"/>
          <p:cNvSpPr>
            <a:spLocks noGrp="1"/>
          </p:cNvSpPr>
          <p:nvPr>
            <p:ph type="dt" sz="half" idx="10"/>
          </p:nvPr>
        </p:nvSpPr>
        <p:spPr/>
        <p:txBody>
          <a:bodyPr/>
          <a:lstStyle/>
          <a:p>
            <a:endParaRPr lang="fr-FR" dirty="0">
              <a:solidFill>
                <a:srgbClr val="333399">
                  <a:tint val="75000"/>
                </a:srgbClr>
              </a:solidFill>
            </a:endParaRPr>
          </a:p>
        </p:txBody>
      </p:sp>
      <p:sp>
        <p:nvSpPr>
          <p:cNvPr id="5" name="Espace réservé du pied de page 4"/>
          <p:cNvSpPr>
            <a:spLocks noGrp="1"/>
          </p:cNvSpPr>
          <p:nvPr>
            <p:ph type="ftr" sz="quarter" idx="11"/>
          </p:nvPr>
        </p:nvSpPr>
        <p:spPr/>
        <p:txBody>
          <a:bodyPr/>
          <a:lstStyle>
            <a:lvl1pPr>
              <a:defRPr sz="900"/>
            </a:lvl1pPr>
          </a:lstStyle>
          <a:p>
            <a:endParaRPr lang="fr-FR" dirty="0">
              <a:solidFill>
                <a:srgbClr val="333399">
                  <a:tint val="75000"/>
                </a:srgbClr>
              </a:solidFill>
            </a:endParaRPr>
          </a:p>
        </p:txBody>
      </p:sp>
    </p:spTree>
    <p:extLst>
      <p:ext uri="{BB962C8B-B14F-4D97-AF65-F5344CB8AC3E}">
        <p14:creationId xmlns:p14="http://schemas.microsoft.com/office/powerpoint/2010/main" val="147812310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sz="2000"/>
            </a:lvl1pPr>
          </a:lstStyle>
          <a:p>
            <a:r>
              <a:rPr lang="fr-FR"/>
              <a:t>Cliquez pour modifier le style du titre</a:t>
            </a:r>
          </a:p>
        </p:txBody>
      </p:sp>
      <p:sp>
        <p:nvSpPr>
          <p:cNvPr id="3" name="Espace réservé du contenu 2"/>
          <p:cNvSpPr>
            <a:spLocks noGrp="1"/>
          </p:cNvSpPr>
          <p:nvPr>
            <p:ph idx="1"/>
          </p:nvPr>
        </p:nvSpPr>
        <p:spPr>
          <a:xfrm>
            <a:off x="548680" y="1049150"/>
            <a:ext cx="6120680" cy="7411282"/>
          </a:xfrm>
        </p:spPr>
        <p:txBody>
          <a:bodyPr>
            <a:normAutofit/>
          </a:bodyPr>
          <a:lstStyle>
            <a:lvl1pPr marL="265113" indent="-265113">
              <a:buClr>
                <a:schemeClr val="accent2"/>
              </a:buClr>
              <a:buFont typeface="Wingdings" pitchFamily="2" charset="2"/>
              <a:buChar char="§"/>
              <a:defRPr sz="1050"/>
            </a:lvl1pPr>
            <a:lvl2pPr>
              <a:buClr>
                <a:schemeClr val="accent2"/>
              </a:buClr>
              <a:buFont typeface="Courier New" pitchFamily="49" charset="0"/>
              <a:buChar char="o"/>
              <a:defRPr sz="1000">
                <a:solidFill>
                  <a:srgbClr val="181818"/>
                </a:solidFill>
              </a:defRPr>
            </a:lvl2pPr>
            <a:lvl3pPr>
              <a:buClr>
                <a:schemeClr val="accent2"/>
              </a:buClr>
              <a:buFont typeface="Wingdings" pitchFamily="2" charset="2"/>
              <a:buChar char="ü"/>
              <a:defRPr sz="1000">
                <a:solidFill>
                  <a:schemeClr val="tx1"/>
                </a:solidFill>
                <a:latin typeface="+mj-lt"/>
              </a:defRPr>
            </a:lvl3pPr>
            <a:lvl4pPr>
              <a:defRPr sz="1000"/>
            </a:lvl4pPr>
            <a:lvl5pPr>
              <a:defRPr sz="900"/>
            </a:lvl5p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10"/>
          </p:nvPr>
        </p:nvSpPr>
        <p:spPr/>
        <p:txBody>
          <a:bodyPr/>
          <a:lstStyle/>
          <a:p>
            <a:endParaRPr lang="fr-BE" dirty="0">
              <a:solidFill>
                <a:srgbClr val="333399">
                  <a:tint val="75000"/>
                </a:srgbClr>
              </a:solidFill>
            </a:endParaRPr>
          </a:p>
        </p:txBody>
      </p:sp>
      <p:sp>
        <p:nvSpPr>
          <p:cNvPr id="5" name="Espace réservé du pied de page 4"/>
          <p:cNvSpPr>
            <a:spLocks noGrp="1"/>
          </p:cNvSpPr>
          <p:nvPr>
            <p:ph type="ftr" sz="quarter" idx="11"/>
          </p:nvPr>
        </p:nvSpPr>
        <p:spPr/>
        <p:txBody>
          <a:bodyPr/>
          <a:lstStyle>
            <a:lvl1pPr>
              <a:defRPr sz="900"/>
            </a:lvl1pPr>
          </a:lstStyle>
          <a:p>
            <a:endParaRPr lang="fr-BE" dirty="0">
              <a:solidFill>
                <a:srgbClr val="333399">
                  <a:tint val="75000"/>
                </a:srgb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extLst>
      <p:ext uri="{BB962C8B-B14F-4D97-AF65-F5344CB8AC3E}">
        <p14:creationId xmlns:p14="http://schemas.microsoft.com/office/powerpoint/2010/main" val="26883178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674694" y="1883703"/>
            <a:ext cx="4050450" cy="3648405"/>
          </a:xfrm>
        </p:spPr>
        <p:txBody>
          <a:bodyPr anchor="t"/>
          <a:lstStyle>
            <a:lvl1pPr algn="l">
              <a:defRPr sz="2800" b="1" cap="all">
                <a:latin typeface="+mj-lt"/>
              </a:defRPr>
            </a:lvl1pPr>
          </a:lstStyle>
          <a:p>
            <a:r>
              <a:rPr lang="fr-FR"/>
              <a:t>Cliquez pour modifier le style du titre</a:t>
            </a:r>
          </a:p>
        </p:txBody>
      </p:sp>
      <p:sp>
        <p:nvSpPr>
          <p:cNvPr id="3" name="Espace réservé du texte 2"/>
          <p:cNvSpPr>
            <a:spLocks noGrp="1"/>
          </p:cNvSpPr>
          <p:nvPr>
            <p:ph type="body" idx="1"/>
          </p:nvPr>
        </p:nvSpPr>
        <p:spPr>
          <a:xfrm>
            <a:off x="836714" y="5916149"/>
            <a:ext cx="4724233" cy="2000251"/>
          </a:xfrm>
        </p:spPr>
        <p:txBody>
          <a:bodyPr anchor="t">
            <a:normAutofit/>
          </a:bodyPr>
          <a:lstStyle>
            <a:lvl1pPr marL="0" indent="0">
              <a:buClr>
                <a:schemeClr val="bg1"/>
              </a:buClr>
              <a:buFont typeface="Wingdings 3" pitchFamily="18" charset="2"/>
              <a:buChar char="}"/>
              <a:defRPr sz="16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endParaRPr lang="fr-BE" dirty="0">
              <a:solidFill>
                <a:srgbClr val="333399">
                  <a:tint val="75000"/>
                </a:srgbClr>
              </a:solidFill>
            </a:endParaRPr>
          </a:p>
        </p:txBody>
      </p:sp>
      <p:sp>
        <p:nvSpPr>
          <p:cNvPr id="5" name="Espace réservé du pied de page 4"/>
          <p:cNvSpPr>
            <a:spLocks noGrp="1"/>
          </p:cNvSpPr>
          <p:nvPr>
            <p:ph type="ftr" sz="quarter" idx="11"/>
          </p:nvPr>
        </p:nvSpPr>
        <p:spPr/>
        <p:txBody>
          <a:bodyPr/>
          <a:lstStyle>
            <a:lvl1pPr>
              <a:defRPr sz="800"/>
            </a:lvl1pPr>
          </a:lstStyle>
          <a:p>
            <a:endParaRPr lang="fr-BE" dirty="0">
              <a:solidFill>
                <a:srgbClr val="333399">
                  <a:tint val="75000"/>
                </a:srgb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extLst>
      <p:ext uri="{BB962C8B-B14F-4D97-AF65-F5344CB8AC3E}">
        <p14:creationId xmlns:p14="http://schemas.microsoft.com/office/powerpoint/2010/main" val="4636088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717798" y="2133602"/>
            <a:ext cx="2654052"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3861048" y="2133602"/>
            <a:ext cx="2654052"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endParaRPr lang="fr-BE" dirty="0">
              <a:solidFill>
                <a:srgbClr val="333399">
                  <a:tint val="75000"/>
                </a:srgbClr>
              </a:solidFill>
            </a:endParaRPr>
          </a:p>
        </p:txBody>
      </p:sp>
      <p:sp>
        <p:nvSpPr>
          <p:cNvPr id="6" name="Espace réservé du pied de page 5"/>
          <p:cNvSpPr>
            <a:spLocks noGrp="1"/>
          </p:cNvSpPr>
          <p:nvPr>
            <p:ph type="ftr" sz="quarter" idx="11"/>
          </p:nvPr>
        </p:nvSpPr>
        <p:spPr/>
        <p:txBody>
          <a:bodyPr/>
          <a:lstStyle/>
          <a:p>
            <a:endParaRPr lang="fr-BE" dirty="0">
              <a:solidFill>
                <a:srgbClr val="333399">
                  <a:tint val="75000"/>
                </a:srgb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extLst>
      <p:ext uri="{BB962C8B-B14F-4D97-AF65-F5344CB8AC3E}">
        <p14:creationId xmlns:p14="http://schemas.microsoft.com/office/powerpoint/2010/main" val="8723406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890720" y="2046817"/>
            <a:ext cx="2482323"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890720" y="2899833"/>
            <a:ext cx="2482323"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031802" y="2046817"/>
            <a:ext cx="2483298"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031802" y="2899833"/>
            <a:ext cx="2483298"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endParaRPr lang="fr-BE" dirty="0">
              <a:solidFill>
                <a:srgbClr val="333399">
                  <a:tint val="75000"/>
                </a:srgbClr>
              </a:solidFill>
            </a:endParaRPr>
          </a:p>
        </p:txBody>
      </p:sp>
      <p:sp>
        <p:nvSpPr>
          <p:cNvPr id="8" name="Espace réservé du pied de page 7"/>
          <p:cNvSpPr>
            <a:spLocks noGrp="1"/>
          </p:cNvSpPr>
          <p:nvPr>
            <p:ph type="ftr" sz="quarter" idx="11"/>
          </p:nvPr>
        </p:nvSpPr>
        <p:spPr/>
        <p:txBody>
          <a:bodyPr/>
          <a:lstStyle/>
          <a:p>
            <a:endParaRPr lang="fr-BE" dirty="0">
              <a:solidFill>
                <a:srgbClr val="333399">
                  <a:tint val="75000"/>
                </a:srgbClr>
              </a:solidFill>
            </a:endParaRPr>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extLst>
      <p:ext uri="{BB962C8B-B14F-4D97-AF65-F5344CB8AC3E}">
        <p14:creationId xmlns:p14="http://schemas.microsoft.com/office/powerpoint/2010/main" val="120555351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551166" y="179512"/>
            <a:ext cx="6172200" cy="648072"/>
          </a:xfrm>
        </p:spPr>
        <p:txBody>
          <a:bodyPr/>
          <a:lstStyle>
            <a:lvl1pPr>
              <a:defRPr sz="1800"/>
            </a:lvl1pPr>
          </a:lstStyle>
          <a:p>
            <a:r>
              <a:rPr lang="fr-FR"/>
              <a:t>Cliquez pour modifier le style du titre</a:t>
            </a:r>
          </a:p>
        </p:txBody>
      </p:sp>
      <p:sp>
        <p:nvSpPr>
          <p:cNvPr id="3" name="Espace réservé de la date 2"/>
          <p:cNvSpPr>
            <a:spLocks noGrp="1"/>
          </p:cNvSpPr>
          <p:nvPr>
            <p:ph type="dt" sz="half" idx="10"/>
          </p:nvPr>
        </p:nvSpPr>
        <p:spPr/>
        <p:txBody>
          <a:bodyPr/>
          <a:lstStyle/>
          <a:p>
            <a:endParaRPr lang="fr-BE" dirty="0">
              <a:solidFill>
                <a:srgbClr val="333399">
                  <a:tint val="75000"/>
                </a:srgbClr>
              </a:solidFill>
            </a:endParaRPr>
          </a:p>
        </p:txBody>
      </p:sp>
      <p:sp>
        <p:nvSpPr>
          <p:cNvPr id="4" name="Espace réservé du pied de page 3"/>
          <p:cNvSpPr>
            <a:spLocks noGrp="1"/>
          </p:cNvSpPr>
          <p:nvPr>
            <p:ph type="ftr" sz="quarter" idx="11"/>
          </p:nvPr>
        </p:nvSpPr>
        <p:spPr/>
        <p:txBody>
          <a:bodyPr/>
          <a:lstStyle>
            <a:lvl1pPr>
              <a:defRPr sz="900"/>
            </a:lvl1pPr>
          </a:lstStyle>
          <a:p>
            <a:endParaRPr lang="fr-BE" dirty="0">
              <a:solidFill>
                <a:srgbClr val="333399">
                  <a:tint val="75000"/>
                </a:srgbClr>
              </a:solidFill>
            </a:endParaRPr>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extLst>
      <p:ext uri="{BB962C8B-B14F-4D97-AF65-F5344CB8AC3E}">
        <p14:creationId xmlns:p14="http://schemas.microsoft.com/office/powerpoint/2010/main" val="21362585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endParaRPr lang="fr-BE" dirty="0">
              <a:solidFill>
                <a:srgbClr val="333399">
                  <a:tint val="75000"/>
                </a:srgbClr>
              </a:solidFill>
            </a:endParaRPr>
          </a:p>
        </p:txBody>
      </p:sp>
      <p:sp>
        <p:nvSpPr>
          <p:cNvPr id="3" name="Espace réservé du pied de page 2"/>
          <p:cNvSpPr>
            <a:spLocks noGrp="1"/>
          </p:cNvSpPr>
          <p:nvPr>
            <p:ph type="ftr" sz="quarter" idx="11"/>
          </p:nvPr>
        </p:nvSpPr>
        <p:spPr/>
        <p:txBody>
          <a:bodyPr/>
          <a:lstStyle>
            <a:lvl1pPr>
              <a:defRPr sz="900"/>
            </a:lvl1pPr>
          </a:lstStyle>
          <a:p>
            <a:endParaRPr lang="fr-BE" dirty="0">
              <a:solidFill>
                <a:srgbClr val="333399">
                  <a:tint val="75000"/>
                </a:srgb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extLst>
      <p:ext uri="{BB962C8B-B14F-4D97-AF65-F5344CB8AC3E}">
        <p14:creationId xmlns:p14="http://schemas.microsoft.com/office/powerpoint/2010/main" val="381494970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2" y="364067"/>
            <a:ext cx="2256235" cy="154940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2681289" y="364070"/>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342902"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endParaRPr lang="fr-BE" dirty="0">
              <a:solidFill>
                <a:srgbClr val="333399">
                  <a:tint val="75000"/>
                </a:srgbClr>
              </a:solidFill>
            </a:endParaRPr>
          </a:p>
        </p:txBody>
      </p:sp>
      <p:sp>
        <p:nvSpPr>
          <p:cNvPr id="6" name="Espace réservé du pied de page 5"/>
          <p:cNvSpPr>
            <a:spLocks noGrp="1"/>
          </p:cNvSpPr>
          <p:nvPr>
            <p:ph type="ftr" sz="quarter" idx="11"/>
          </p:nvPr>
        </p:nvSpPr>
        <p:spPr/>
        <p:txBody>
          <a:bodyPr/>
          <a:lstStyle/>
          <a:p>
            <a:endParaRPr lang="fr-BE" dirty="0">
              <a:solidFill>
                <a:srgbClr val="333399">
                  <a:tint val="75000"/>
                </a:srgb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extLst>
      <p:ext uri="{BB962C8B-B14F-4D97-AF65-F5344CB8AC3E}">
        <p14:creationId xmlns:p14="http://schemas.microsoft.com/office/powerpoint/2010/main" val="21182507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25/01/2018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1"/>
            <a:ext cx="4114800" cy="755651"/>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344216" y="1115617"/>
            <a:ext cx="4114800" cy="5187817"/>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dirty="0"/>
              <a:t>Cliquez sur l'icône pour ajouter une image</a:t>
            </a:r>
          </a:p>
        </p:txBody>
      </p:sp>
      <p:sp>
        <p:nvSpPr>
          <p:cNvPr id="4" name="Espace réservé du texte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endParaRPr lang="fr-BE" dirty="0">
              <a:solidFill>
                <a:srgbClr val="333399">
                  <a:tint val="75000"/>
                </a:srgbClr>
              </a:solidFill>
            </a:endParaRPr>
          </a:p>
        </p:txBody>
      </p:sp>
      <p:sp>
        <p:nvSpPr>
          <p:cNvPr id="6" name="Espace réservé du pied de page 5"/>
          <p:cNvSpPr>
            <a:spLocks noGrp="1"/>
          </p:cNvSpPr>
          <p:nvPr>
            <p:ph type="ftr" sz="quarter" idx="11"/>
          </p:nvPr>
        </p:nvSpPr>
        <p:spPr/>
        <p:txBody>
          <a:bodyPr/>
          <a:lstStyle/>
          <a:p>
            <a:endParaRPr lang="fr-BE" dirty="0">
              <a:solidFill>
                <a:srgbClr val="333399">
                  <a:tint val="75000"/>
                </a:srgbClr>
              </a:solidFill>
            </a:endParaRPr>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extLst>
      <p:ext uri="{BB962C8B-B14F-4D97-AF65-F5344CB8AC3E}">
        <p14:creationId xmlns:p14="http://schemas.microsoft.com/office/powerpoint/2010/main" val="66180684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BE" dirty="0">
              <a:solidFill>
                <a:srgbClr val="333399">
                  <a:tint val="75000"/>
                </a:srgbClr>
              </a:solidFill>
            </a:endParaRPr>
          </a:p>
        </p:txBody>
      </p:sp>
      <p:sp>
        <p:nvSpPr>
          <p:cNvPr id="5" name="Espace réservé du pied de page 4"/>
          <p:cNvSpPr>
            <a:spLocks noGrp="1"/>
          </p:cNvSpPr>
          <p:nvPr>
            <p:ph type="ftr" sz="quarter" idx="11"/>
          </p:nvPr>
        </p:nvSpPr>
        <p:spPr/>
        <p:txBody>
          <a:bodyPr/>
          <a:lstStyle/>
          <a:p>
            <a:endParaRPr lang="fr-BE" dirty="0">
              <a:solidFill>
                <a:srgbClr val="333399">
                  <a:tint val="75000"/>
                </a:srgb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extLst>
      <p:ext uri="{BB962C8B-B14F-4D97-AF65-F5344CB8AC3E}">
        <p14:creationId xmlns:p14="http://schemas.microsoft.com/office/powerpoint/2010/main" val="6899000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4972050" y="366185"/>
            <a:ext cx="1543050" cy="780203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782706" y="366185"/>
            <a:ext cx="4075044" cy="780203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endParaRPr lang="fr-BE" dirty="0">
              <a:solidFill>
                <a:srgbClr val="333399">
                  <a:tint val="75000"/>
                </a:srgbClr>
              </a:solidFill>
            </a:endParaRPr>
          </a:p>
        </p:txBody>
      </p:sp>
      <p:sp>
        <p:nvSpPr>
          <p:cNvPr id="5" name="Espace réservé du pied de page 4"/>
          <p:cNvSpPr>
            <a:spLocks noGrp="1"/>
          </p:cNvSpPr>
          <p:nvPr>
            <p:ph type="ftr" sz="quarter" idx="11"/>
          </p:nvPr>
        </p:nvSpPr>
        <p:spPr/>
        <p:txBody>
          <a:bodyPr/>
          <a:lstStyle/>
          <a:p>
            <a:endParaRPr lang="fr-BE" dirty="0">
              <a:solidFill>
                <a:srgbClr val="333399">
                  <a:tint val="75000"/>
                </a:srgbClr>
              </a:solidFill>
            </a:endParaRPr>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extLst>
      <p:ext uri="{BB962C8B-B14F-4D97-AF65-F5344CB8AC3E}">
        <p14:creationId xmlns:p14="http://schemas.microsoft.com/office/powerpoint/2010/main" val="3441917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541735" y="5875867"/>
            <a:ext cx="5829300" cy="1816100"/>
          </a:xfrm>
        </p:spPr>
        <p:txBody>
          <a:bodyPr anchor="t"/>
          <a:lstStyle>
            <a:lvl1pPr algn="l">
              <a:defRPr sz="4000" b="1" cap="all"/>
            </a:lvl1pPr>
          </a:lstStyle>
          <a:p>
            <a:r>
              <a:rPr lang="fr-FR"/>
              <a:t>Cliquez pour modifier le style du titre</a:t>
            </a:r>
            <a:endParaRPr lang="fr-BE"/>
          </a:p>
        </p:txBody>
      </p:sp>
      <p:sp>
        <p:nvSpPr>
          <p:cNvPr id="3" name="Espace réservé du texte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25/01/2018</a:t>
            </a:fld>
            <a:endParaRPr lang="fr-BE" dirty="0"/>
          </a:p>
        </p:txBody>
      </p:sp>
      <p:sp>
        <p:nvSpPr>
          <p:cNvPr id="5" name="Espace réservé du pied de page 4"/>
          <p:cNvSpPr>
            <a:spLocks noGrp="1"/>
          </p:cNvSpPr>
          <p:nvPr>
            <p:ph type="ftr" sz="quarter" idx="11"/>
          </p:nvPr>
        </p:nvSpPr>
        <p:spPr/>
        <p:txBody>
          <a:bodyPr/>
          <a:lstStyle/>
          <a:p>
            <a:endParaRPr lang="fr-BE" dirty="0"/>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u contenu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contenu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25/01/2018</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endParaRPr lang="fr-BE"/>
          </a:p>
        </p:txBody>
      </p:sp>
      <p:sp>
        <p:nvSpPr>
          <p:cNvPr id="3" name="Espace réservé du texte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5" name="Espace réservé du texte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7" name="Espace réservé de la date 6"/>
          <p:cNvSpPr>
            <a:spLocks noGrp="1"/>
          </p:cNvSpPr>
          <p:nvPr>
            <p:ph type="dt" sz="half" idx="10"/>
          </p:nvPr>
        </p:nvSpPr>
        <p:spPr/>
        <p:txBody>
          <a:bodyPr/>
          <a:lstStyle/>
          <a:p>
            <a:fld id="{AA309A6D-C09C-4548-B29A-6CF363A7E532}" type="datetimeFigureOut">
              <a:rPr lang="fr-FR" smtClean="0"/>
              <a:pPr/>
              <a:t>25/01/2018</a:t>
            </a:fld>
            <a:endParaRPr lang="fr-BE" dirty="0"/>
          </a:p>
        </p:txBody>
      </p:sp>
      <p:sp>
        <p:nvSpPr>
          <p:cNvPr id="8" name="Espace réservé du pied de page 7"/>
          <p:cNvSpPr>
            <a:spLocks noGrp="1"/>
          </p:cNvSpPr>
          <p:nvPr>
            <p:ph type="ftr" sz="quarter" idx="11"/>
          </p:nvPr>
        </p:nvSpPr>
        <p:spPr/>
        <p:txBody>
          <a:bodyPr/>
          <a:lstStyle/>
          <a:p>
            <a:endParaRPr lang="fr-BE" dirty="0"/>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endParaRPr lang="fr-BE"/>
          </a:p>
        </p:txBody>
      </p:sp>
      <p:sp>
        <p:nvSpPr>
          <p:cNvPr id="3" name="Espace réservé de la date 2"/>
          <p:cNvSpPr>
            <a:spLocks noGrp="1"/>
          </p:cNvSpPr>
          <p:nvPr>
            <p:ph type="dt" sz="half" idx="10"/>
          </p:nvPr>
        </p:nvSpPr>
        <p:spPr/>
        <p:txBody>
          <a:bodyPr/>
          <a:lstStyle/>
          <a:p>
            <a:fld id="{AA309A6D-C09C-4548-B29A-6CF363A7E532}" type="datetimeFigureOut">
              <a:rPr lang="fr-FR" smtClean="0"/>
              <a:pPr/>
              <a:t>25/01/2018</a:t>
            </a:fld>
            <a:endParaRPr lang="fr-BE" dirty="0"/>
          </a:p>
        </p:txBody>
      </p:sp>
      <p:sp>
        <p:nvSpPr>
          <p:cNvPr id="4" name="Espace réservé du pied de page 3"/>
          <p:cNvSpPr>
            <a:spLocks noGrp="1"/>
          </p:cNvSpPr>
          <p:nvPr>
            <p:ph type="ftr" sz="quarter" idx="11"/>
          </p:nvPr>
        </p:nvSpPr>
        <p:spPr/>
        <p:txBody>
          <a:bodyPr/>
          <a:lstStyle/>
          <a:p>
            <a:endParaRPr lang="fr-BE" dirty="0"/>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25/01/2018</a:t>
            </a:fld>
            <a:endParaRPr lang="fr-BE" dirty="0"/>
          </a:p>
        </p:txBody>
      </p:sp>
      <p:sp>
        <p:nvSpPr>
          <p:cNvPr id="3" name="Espace réservé du pied de page 2"/>
          <p:cNvSpPr>
            <a:spLocks noGrp="1"/>
          </p:cNvSpPr>
          <p:nvPr>
            <p:ph type="ftr" sz="quarter" idx="11"/>
          </p:nvPr>
        </p:nvSpPr>
        <p:spPr/>
        <p:txBody>
          <a:bodyPr/>
          <a:lstStyle/>
          <a:p>
            <a:endParaRPr lang="fr-BE"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342900" y="364067"/>
            <a:ext cx="2256235" cy="1549400"/>
          </a:xfrm>
        </p:spPr>
        <p:txBody>
          <a:bodyPr anchor="b"/>
          <a:lstStyle>
            <a:lvl1pPr algn="l">
              <a:defRPr sz="2000" b="1"/>
            </a:lvl1pPr>
          </a:lstStyle>
          <a:p>
            <a:r>
              <a:rPr lang="fr-FR"/>
              <a:t>Cliquez pour modifier le style du titre</a:t>
            </a:r>
            <a:endParaRPr lang="fr-BE"/>
          </a:p>
        </p:txBody>
      </p:sp>
      <p:sp>
        <p:nvSpPr>
          <p:cNvPr id="3" name="Espace réservé du contenu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u texte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25/01/2018</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344216" y="6400800"/>
            <a:ext cx="4114800" cy="755651"/>
          </a:xfrm>
        </p:spPr>
        <p:txBody>
          <a:bodyPr anchor="b"/>
          <a:lstStyle>
            <a:lvl1pPr algn="l">
              <a:defRPr sz="2000" b="1"/>
            </a:lvl1pPr>
          </a:lstStyle>
          <a:p>
            <a:r>
              <a:rPr lang="fr-FR"/>
              <a:t>Cliquez pour modifier le style du titre</a:t>
            </a:r>
            <a:endParaRPr lang="fr-BE"/>
          </a:p>
        </p:txBody>
      </p:sp>
      <p:sp>
        <p:nvSpPr>
          <p:cNvPr id="3" name="Espace réservé pour une image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BE" dirty="0"/>
          </a:p>
        </p:txBody>
      </p:sp>
      <p:sp>
        <p:nvSpPr>
          <p:cNvPr id="4" name="Espace réservé du texte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25/01/2018</a:t>
            </a:fld>
            <a:endParaRPr lang="fr-BE" dirty="0"/>
          </a:p>
        </p:txBody>
      </p:sp>
      <p:sp>
        <p:nvSpPr>
          <p:cNvPr id="6" name="Espace réservé du pied de page 5"/>
          <p:cNvSpPr>
            <a:spLocks noGrp="1"/>
          </p:cNvSpPr>
          <p:nvPr>
            <p:ph type="ftr" sz="quarter" idx="11"/>
          </p:nvPr>
        </p:nvSpPr>
        <p:spPr/>
        <p:txBody>
          <a:bodyPr/>
          <a:lstStyle/>
          <a:p>
            <a:endParaRPr lang="fr-BE" dirty="0"/>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r-FR"/>
              <a:t>Cliquez pour modifier le style du titre</a:t>
            </a:r>
            <a:endParaRPr lang="fr-BE"/>
          </a:p>
        </p:txBody>
      </p:sp>
      <p:sp>
        <p:nvSpPr>
          <p:cNvPr id="3" name="Espace réservé du texte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BE"/>
          </a:p>
        </p:txBody>
      </p:sp>
      <p:sp>
        <p:nvSpPr>
          <p:cNvPr id="4" name="Espace réservé de la date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AA309A6D-C09C-4548-B29A-6CF363A7E532}" type="datetimeFigureOut">
              <a:rPr lang="fr-FR" smtClean="0"/>
              <a:pPr/>
              <a:t>25/01/2018</a:t>
            </a:fld>
            <a:endParaRPr lang="fr-BE" dirty="0"/>
          </a:p>
        </p:txBody>
      </p:sp>
      <p:sp>
        <p:nvSpPr>
          <p:cNvPr id="5" name="Espace réservé du pied de page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BE" dirty="0"/>
          </a:p>
        </p:txBody>
      </p:sp>
      <p:sp>
        <p:nvSpPr>
          <p:cNvPr id="6" name="Espace réservé du numéro de diapositive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CF4668DC-857F-487D-BFFA-8C0CA5037977}" type="slidenum">
              <a:rPr lang="fr-BE" smtClean="0"/>
              <a:pPr/>
              <a:t>‹N°›</a:t>
            </a:fld>
            <a:endParaRPr lang="fr-BE"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l="-2000" r="-2000"/>
          </a:stretch>
        </a:blipFill>
        <a:effectLst/>
      </p:bgPr>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551166" y="0"/>
            <a:ext cx="6172200" cy="827584"/>
          </a:xfrm>
          <a:prstGeom prst="rect">
            <a:avLst/>
          </a:prstGeom>
        </p:spPr>
        <p:txBody>
          <a:bodyPr vert="horz" lIns="91440" tIns="45720" rIns="91440" bIns="45720" rtlCol="0" anchor="ctr">
            <a:noAutofit/>
          </a:bodyPr>
          <a:lstStyle/>
          <a:p>
            <a:r>
              <a:rPr lang="fr-FR" dirty="0"/>
              <a:t>Cliquez pour modifier le style du titre</a:t>
            </a:r>
          </a:p>
        </p:txBody>
      </p:sp>
      <p:sp>
        <p:nvSpPr>
          <p:cNvPr id="3" name="Espace réservé du texte 2"/>
          <p:cNvSpPr>
            <a:spLocks noGrp="1"/>
          </p:cNvSpPr>
          <p:nvPr>
            <p:ph type="body" idx="1"/>
          </p:nvPr>
        </p:nvSpPr>
        <p:spPr>
          <a:xfrm>
            <a:off x="836712" y="1049150"/>
            <a:ext cx="5678388" cy="7119071"/>
          </a:xfrm>
          <a:prstGeom prst="rect">
            <a:avLst/>
          </a:prstGeom>
        </p:spPr>
        <p:txBody>
          <a:bodyPr vert="horz" lIns="91440" tIns="45720" rIns="91440" bIns="45720" rtlCol="0">
            <a:norm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4" name="Espace réservé de la date 3"/>
          <p:cNvSpPr>
            <a:spLocks noGrp="1"/>
          </p:cNvSpPr>
          <p:nvPr>
            <p:ph type="dt" sz="half" idx="2"/>
          </p:nvPr>
        </p:nvSpPr>
        <p:spPr>
          <a:xfrm>
            <a:off x="620689" y="8700460"/>
            <a:ext cx="810091" cy="443541"/>
          </a:xfrm>
          <a:prstGeom prst="rect">
            <a:avLst/>
          </a:prstGeom>
        </p:spPr>
        <p:txBody>
          <a:bodyPr vert="horz" lIns="91440" tIns="45720" rIns="91440" bIns="45720" rtlCol="0" anchor="ctr"/>
          <a:lstStyle>
            <a:lvl1pPr algn="ctr">
              <a:defRPr sz="1050">
                <a:solidFill>
                  <a:schemeClr val="tx1">
                    <a:tint val="75000"/>
                  </a:schemeClr>
                </a:solidFill>
                <a:latin typeface="Haettenschweiler" pitchFamily="34" charset="0"/>
              </a:defRPr>
            </a:lvl1pPr>
          </a:lstStyle>
          <a:p>
            <a:endParaRPr lang="fr-BE" dirty="0">
              <a:solidFill>
                <a:srgbClr val="333399">
                  <a:tint val="75000"/>
                </a:srgbClr>
              </a:solidFill>
            </a:endParaRPr>
          </a:p>
        </p:txBody>
      </p:sp>
      <p:sp>
        <p:nvSpPr>
          <p:cNvPr id="5" name="Espace réservé du pied de page 4"/>
          <p:cNvSpPr>
            <a:spLocks noGrp="1"/>
          </p:cNvSpPr>
          <p:nvPr>
            <p:ph type="ftr" sz="quarter" idx="3"/>
          </p:nvPr>
        </p:nvSpPr>
        <p:spPr>
          <a:xfrm>
            <a:off x="1538790" y="8700460"/>
            <a:ext cx="4158462" cy="443541"/>
          </a:xfrm>
          <a:prstGeom prst="rect">
            <a:avLst/>
          </a:prstGeom>
        </p:spPr>
        <p:txBody>
          <a:bodyPr vert="horz" lIns="91440" tIns="45720" rIns="91440" bIns="45720" rtlCol="0" anchor="ctr"/>
          <a:lstStyle>
            <a:lvl1pPr algn="ctr">
              <a:defRPr sz="1050">
                <a:solidFill>
                  <a:schemeClr val="tx1">
                    <a:tint val="75000"/>
                  </a:schemeClr>
                </a:solidFill>
              </a:defRPr>
            </a:lvl1pPr>
          </a:lstStyle>
          <a:p>
            <a:endParaRPr lang="fr-BE" dirty="0">
              <a:solidFill>
                <a:srgbClr val="333399">
                  <a:tint val="75000"/>
                </a:srgbClr>
              </a:solidFill>
            </a:endParaRPr>
          </a:p>
        </p:txBody>
      </p:sp>
      <p:sp>
        <p:nvSpPr>
          <p:cNvPr id="6" name="Espace réservé du numéro de diapositive 5"/>
          <p:cNvSpPr>
            <a:spLocks noGrp="1"/>
          </p:cNvSpPr>
          <p:nvPr>
            <p:ph type="sldNum" sz="quarter" idx="4"/>
          </p:nvPr>
        </p:nvSpPr>
        <p:spPr>
          <a:xfrm>
            <a:off x="5967282" y="8501657"/>
            <a:ext cx="385800" cy="486835"/>
          </a:xfrm>
          <a:prstGeom prst="rect">
            <a:avLst/>
          </a:prstGeom>
        </p:spPr>
        <p:txBody>
          <a:bodyPr vert="horz" lIns="91440" tIns="45720" rIns="91440" bIns="45720" rtlCol="0" anchor="ctr"/>
          <a:lstStyle>
            <a:lvl1pPr algn="ctr">
              <a:defRPr sz="1200">
                <a:solidFill>
                  <a:schemeClr val="tx1">
                    <a:tint val="75000"/>
                  </a:schemeClr>
                </a:solidFill>
                <a:latin typeface="Haettenschweiler" pitchFamily="34" charset="0"/>
              </a:defRPr>
            </a:lvl1pPr>
          </a:lstStyle>
          <a:p>
            <a:fld id="{CF4668DC-857F-487D-BFFA-8C0CA5037977}" type="slidenum">
              <a:rPr lang="fr-BE" smtClean="0">
                <a:solidFill>
                  <a:srgbClr val="333399">
                    <a:tint val="75000"/>
                  </a:srgbClr>
                </a:solidFill>
              </a:rPr>
              <a:pPr/>
              <a:t>‹N°›</a:t>
            </a:fld>
            <a:endParaRPr lang="fr-BE" dirty="0">
              <a:solidFill>
                <a:srgbClr val="333399">
                  <a:tint val="75000"/>
                </a:srgbClr>
              </a:solidFill>
            </a:endParaRPr>
          </a:p>
        </p:txBody>
      </p:sp>
    </p:spTree>
    <p:extLst>
      <p:ext uri="{BB962C8B-B14F-4D97-AF65-F5344CB8AC3E}">
        <p14:creationId xmlns:p14="http://schemas.microsoft.com/office/powerpoint/2010/main" val="189315557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spcBef>
          <a:spcPct val="0"/>
        </a:spcBef>
        <a:buNone/>
        <a:defRPr sz="3200" kern="1200">
          <a:solidFill>
            <a:schemeClr val="tx1"/>
          </a:solidFill>
          <a:latin typeface="Haettenschweiler" pitchFamily="34" charset="0"/>
          <a:ea typeface="+mj-ea"/>
          <a:cs typeface="+mj-cs"/>
        </a:defRPr>
      </a:lvl1pPr>
    </p:titleStyle>
    <p:bodyStyle>
      <a:lvl1pPr marL="342900" indent="-342900" algn="l" defTabSz="914400" rtl="0" eaLnBrk="1" latinLnBrk="0" hangingPunct="1">
        <a:spcBef>
          <a:spcPct val="20000"/>
        </a:spcBef>
        <a:buFont typeface="Wingdings 3" pitchFamily="18" charset="2"/>
        <a:buChar char="}"/>
        <a:defRPr sz="2800" kern="1200">
          <a:solidFill>
            <a:schemeClr val="tx1"/>
          </a:solidFill>
          <a:latin typeface="+mj-lt"/>
          <a:ea typeface="+mn-ea"/>
          <a:cs typeface="+mn-cs"/>
        </a:defRPr>
      </a:lvl1pPr>
      <a:lvl2pPr marL="742950" indent="-285750" algn="l" defTabSz="914400" rtl="0" eaLnBrk="1" latinLnBrk="0" hangingPunct="1">
        <a:spcBef>
          <a:spcPct val="20000"/>
        </a:spcBef>
        <a:buClr>
          <a:schemeClr val="bg1"/>
        </a:buClr>
        <a:buFont typeface="Wingdings" pitchFamily="2" charset="2"/>
        <a:buChar char="§"/>
        <a:defRPr sz="2400" kern="1200">
          <a:solidFill>
            <a:schemeClr val="tx1"/>
          </a:solidFill>
          <a:latin typeface="+mj-lt"/>
          <a:ea typeface="+mn-ea"/>
          <a:cs typeface="+mn-cs"/>
        </a:defRPr>
      </a:lvl2pPr>
      <a:lvl3pPr marL="1143000" indent="-228600" algn="l" defTabSz="914400" rtl="0" eaLnBrk="1" latinLnBrk="0" hangingPunct="1">
        <a:spcBef>
          <a:spcPct val="20000"/>
        </a:spcBef>
        <a:buClr>
          <a:schemeClr val="tx2"/>
        </a:buClr>
        <a:buFont typeface="Wingdings 3" pitchFamily="18" charset="2"/>
        <a:buChar char="}"/>
        <a:defRPr sz="2400" kern="1200">
          <a:solidFill>
            <a:schemeClr val="tx1"/>
          </a:solidFill>
          <a:latin typeface="Arial Narrow" pitchFamily="34" charset="0"/>
          <a:ea typeface="+mn-ea"/>
          <a:cs typeface="+mn-cs"/>
        </a:defRPr>
      </a:lvl3pPr>
      <a:lvl4pPr marL="1600200" indent="-228600" algn="l" defTabSz="914400" rtl="0" eaLnBrk="1" latinLnBrk="0" hangingPunct="1">
        <a:spcBef>
          <a:spcPct val="20000"/>
        </a:spcBef>
        <a:buClr>
          <a:schemeClr val="accent1"/>
        </a:buClr>
        <a:buFont typeface="Wingdings" pitchFamily="2" charset="2"/>
        <a:buChar char="§"/>
        <a:defRPr sz="2000" kern="1200">
          <a:solidFill>
            <a:schemeClr val="bg2">
              <a:lumMod val="10000"/>
            </a:schemeClr>
          </a:solidFill>
          <a:latin typeface="Arial Narrow" pitchFamily="34" charset="0"/>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bg2">
              <a:lumMod val="10000"/>
            </a:schemeClr>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hyperlink" Target="http://www.metiers-electromenager-multimedia.fr/" TargetMode="Externa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5.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hyperlink" Target="http://www.metiers-electromenager-multimedia.fr/" TargetMode="Externa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ctrTitle"/>
          </p:nvPr>
        </p:nvSpPr>
        <p:spPr>
          <a:xfrm>
            <a:off x="404664" y="0"/>
            <a:ext cx="6453336" cy="1835696"/>
          </a:xfrm>
          <a:prstGeom prst="rect">
            <a:avLst/>
          </a:prstGeom>
          <a:noFill/>
          <a:ln w="12700">
            <a:noFill/>
          </a:ln>
        </p:spPr>
        <p:style>
          <a:lnRef idx="2">
            <a:schemeClr val="accent2"/>
          </a:lnRef>
          <a:fillRef idx="1">
            <a:schemeClr val="lt1"/>
          </a:fillRef>
          <a:effectRef idx="0">
            <a:schemeClr val="accent2"/>
          </a:effectRef>
          <a:fontRef idx="minor">
            <a:schemeClr val="dk1"/>
          </a:fontRef>
        </p:style>
        <p:txBody>
          <a:bodyPr rtlCol="0" anchor="ctr"/>
          <a:lstStyle/>
          <a:p>
            <a:pPr algn="ctr"/>
            <a:r>
              <a:rPr lang="fr-FR" sz="1600" b="1" dirty="0">
                <a:solidFill>
                  <a:schemeClr val="bg1">
                    <a:lumMod val="25000"/>
                  </a:schemeClr>
                </a:solidFill>
                <a:latin typeface="Century Gothic" pitchFamily="34" charset="0"/>
                <a:cs typeface="Arial" pitchFamily="34" charset="0"/>
              </a:rPr>
              <a:t>Branche professionnelle des commerces et services </a:t>
            </a:r>
            <a:br>
              <a:rPr lang="fr-FR" sz="1600" b="1" dirty="0">
                <a:solidFill>
                  <a:schemeClr val="bg1">
                    <a:lumMod val="25000"/>
                  </a:schemeClr>
                </a:solidFill>
                <a:latin typeface="Century Gothic" pitchFamily="34" charset="0"/>
                <a:cs typeface="Arial" pitchFamily="34" charset="0"/>
              </a:rPr>
            </a:br>
            <a:r>
              <a:rPr lang="fr-FR" sz="1600" b="1" dirty="0">
                <a:solidFill>
                  <a:schemeClr val="bg1">
                    <a:lumMod val="25000"/>
                  </a:schemeClr>
                </a:solidFill>
                <a:latin typeface="Century Gothic" pitchFamily="34" charset="0"/>
                <a:cs typeface="Arial" pitchFamily="34" charset="0"/>
              </a:rPr>
              <a:t>de l’Audiovisuel, de l’Electronique et de l’Equipement Ménager</a:t>
            </a:r>
          </a:p>
        </p:txBody>
      </p:sp>
      <p:sp>
        <p:nvSpPr>
          <p:cNvPr id="11" name="Titre 3"/>
          <p:cNvSpPr txBox="1">
            <a:spLocks/>
          </p:cNvSpPr>
          <p:nvPr/>
        </p:nvSpPr>
        <p:spPr>
          <a:xfrm>
            <a:off x="548680" y="2123728"/>
            <a:ext cx="6309320" cy="2513012"/>
          </a:xfrm>
          <a:prstGeom prst="rect">
            <a:avLst/>
          </a:prstGeom>
          <a:noFill/>
          <a:ln w="12700" cap="flat" cmpd="sng" algn="ctr">
            <a:noFill/>
            <a:prstDash val="solid"/>
          </a:ln>
        </p:spPr>
        <p:style>
          <a:lnRef idx="2">
            <a:schemeClr val="accent2"/>
          </a:lnRef>
          <a:fillRef idx="1">
            <a:schemeClr val="lt1"/>
          </a:fillRef>
          <a:effectRef idx="0">
            <a:schemeClr val="accent2"/>
          </a:effectRef>
          <a:fontRef idx="minor">
            <a:schemeClr val="dk1"/>
          </a:fontRef>
        </p:style>
        <p:txBody>
          <a:bodyPr vert="horz" lIns="91440" tIns="45720" rIns="91440" bIns="45720" rtlCol="0" anchor="ctr">
            <a:noAutofit/>
          </a:bodyPr>
          <a:lstStyle/>
          <a:p>
            <a:pPr algn="ctr">
              <a:spcBef>
                <a:spcPct val="0"/>
              </a:spcBef>
            </a:pPr>
            <a:r>
              <a:rPr lang="fr-FR" sz="3200" dirty="0">
                <a:solidFill>
                  <a:srgbClr val="333399"/>
                </a:solidFill>
                <a:latin typeface="Haettenschweiler" pitchFamily="34" charset="0"/>
                <a:ea typeface="+mj-ea"/>
                <a:cs typeface="+mj-cs"/>
              </a:rPr>
              <a:t>CQP </a:t>
            </a:r>
          </a:p>
          <a:p>
            <a:pPr algn="ctr">
              <a:spcBef>
                <a:spcPct val="0"/>
              </a:spcBef>
            </a:pPr>
            <a:endParaRPr lang="fr-FR" sz="3200" dirty="0">
              <a:solidFill>
                <a:srgbClr val="333399"/>
              </a:solidFill>
              <a:latin typeface="Haettenschweiler" pitchFamily="34" charset="0"/>
              <a:ea typeface="+mj-ea"/>
              <a:cs typeface="+mj-cs"/>
            </a:endParaRPr>
          </a:p>
          <a:p>
            <a:pPr algn="ctr">
              <a:spcBef>
                <a:spcPct val="0"/>
              </a:spcBef>
            </a:pPr>
            <a:r>
              <a:rPr lang="fr-FR" sz="3200" dirty="0">
                <a:solidFill>
                  <a:srgbClr val="333399"/>
                </a:solidFill>
                <a:latin typeface="Haettenschweiler" pitchFamily="34" charset="0"/>
                <a:ea typeface="+mj-ea"/>
                <a:cs typeface="+mj-cs"/>
              </a:rPr>
              <a:t>MODE D’EMPLOI</a:t>
            </a:r>
          </a:p>
        </p:txBody>
      </p:sp>
      <p:sp>
        <p:nvSpPr>
          <p:cNvPr id="6" name="Sous-titre 5"/>
          <p:cNvSpPr>
            <a:spLocks noGrp="1"/>
          </p:cNvSpPr>
          <p:nvPr>
            <p:ph type="subTitle" idx="1"/>
          </p:nvPr>
        </p:nvSpPr>
        <p:spPr>
          <a:xfrm>
            <a:off x="764704" y="4860033"/>
            <a:ext cx="5904656" cy="2808311"/>
          </a:xfrm>
          <a:prstGeom prst="roundRect">
            <a:avLst/>
          </a:prstGeom>
          <a:ln>
            <a:noFill/>
          </a:ln>
        </p:spPr>
        <p:style>
          <a:lnRef idx="1">
            <a:schemeClr val="accent1"/>
          </a:lnRef>
          <a:fillRef idx="2">
            <a:schemeClr val="accent1"/>
          </a:fillRef>
          <a:effectRef idx="1">
            <a:schemeClr val="accent1"/>
          </a:effectRef>
          <a:fontRef idx="minor">
            <a:schemeClr val="dk1"/>
          </a:fontRef>
        </p:style>
        <p:txBody>
          <a:bodyPr>
            <a:normAutofit/>
          </a:bodyPr>
          <a:lstStyle/>
          <a:p>
            <a:pPr algn="ctr">
              <a:buNone/>
            </a:pPr>
            <a:r>
              <a:rPr lang="fr-FR" b="1" dirty="0">
                <a:solidFill>
                  <a:schemeClr val="bg1">
                    <a:lumMod val="10000"/>
                  </a:schemeClr>
                </a:solidFill>
              </a:rPr>
              <a:t>Les Certificats de Qualification Professionnelle</a:t>
            </a:r>
          </a:p>
          <a:p>
            <a:pPr algn="ctr">
              <a:buNone/>
            </a:pPr>
            <a:r>
              <a:rPr lang="fr-FR" b="1" dirty="0">
                <a:solidFill>
                  <a:schemeClr val="bg1">
                    <a:lumMod val="10000"/>
                  </a:schemeClr>
                </a:solidFill>
              </a:rPr>
              <a:t>un atout pour les entreprises et les salariés</a:t>
            </a:r>
          </a:p>
          <a:p>
            <a:pPr algn="ctr">
              <a:buNone/>
            </a:pPr>
            <a:endParaRPr lang="fr-FR" b="1" dirty="0">
              <a:solidFill>
                <a:schemeClr val="bg1">
                  <a:lumMod val="10000"/>
                </a:schemeClr>
              </a:solidFill>
            </a:endParaRPr>
          </a:p>
          <a:p>
            <a:pPr marL="285750" indent="-285750"/>
            <a:r>
              <a:rPr lang="fr-FR" sz="1400" dirty="0">
                <a:solidFill>
                  <a:schemeClr val="bg1">
                    <a:lumMod val="10000"/>
                  </a:schemeClr>
                </a:solidFill>
              </a:rPr>
              <a:t>Pour </a:t>
            </a:r>
            <a:r>
              <a:rPr lang="fr-FR" sz="1400" b="1" dirty="0">
                <a:solidFill>
                  <a:schemeClr val="bg1">
                    <a:lumMod val="10000"/>
                  </a:schemeClr>
                </a:solidFill>
              </a:rPr>
              <a:t>développer</a:t>
            </a:r>
            <a:r>
              <a:rPr lang="fr-FR" sz="1400" dirty="0">
                <a:solidFill>
                  <a:schemeClr val="bg1">
                    <a:lumMod val="10000"/>
                  </a:schemeClr>
                </a:solidFill>
              </a:rPr>
              <a:t>, </a:t>
            </a:r>
            <a:r>
              <a:rPr lang="fr-FR" sz="1400" b="1" dirty="0">
                <a:solidFill>
                  <a:schemeClr val="bg1">
                    <a:lumMod val="10000"/>
                  </a:schemeClr>
                </a:solidFill>
              </a:rPr>
              <a:t>certifier </a:t>
            </a:r>
            <a:r>
              <a:rPr lang="fr-FR" sz="1400" dirty="0">
                <a:solidFill>
                  <a:schemeClr val="bg1">
                    <a:lumMod val="10000"/>
                  </a:schemeClr>
                </a:solidFill>
              </a:rPr>
              <a:t>et </a:t>
            </a:r>
            <a:r>
              <a:rPr lang="fr-FR" sz="1400" b="1" dirty="0">
                <a:solidFill>
                  <a:schemeClr val="bg1">
                    <a:lumMod val="10000"/>
                  </a:schemeClr>
                </a:solidFill>
              </a:rPr>
              <a:t>reconnaître </a:t>
            </a:r>
            <a:r>
              <a:rPr lang="fr-FR" sz="1400" dirty="0">
                <a:solidFill>
                  <a:schemeClr val="bg1">
                    <a:lumMod val="10000"/>
                  </a:schemeClr>
                </a:solidFill>
              </a:rPr>
              <a:t>les compétences</a:t>
            </a:r>
          </a:p>
          <a:p>
            <a:pPr marL="285750" indent="-285750"/>
            <a:r>
              <a:rPr lang="fr-FR" sz="1400" dirty="0">
                <a:solidFill>
                  <a:schemeClr val="bg1">
                    <a:lumMod val="10000"/>
                  </a:schemeClr>
                </a:solidFill>
              </a:rPr>
              <a:t>Pour </a:t>
            </a:r>
            <a:r>
              <a:rPr lang="fr-FR" sz="1400" b="1" dirty="0">
                <a:solidFill>
                  <a:schemeClr val="bg1">
                    <a:lumMod val="10000"/>
                  </a:schemeClr>
                </a:solidFill>
              </a:rPr>
              <a:t>s’adapter </a:t>
            </a:r>
            <a:r>
              <a:rPr lang="fr-FR" sz="1400" dirty="0">
                <a:solidFill>
                  <a:schemeClr val="bg1">
                    <a:lumMod val="10000"/>
                  </a:schemeClr>
                </a:solidFill>
              </a:rPr>
              <a:t>aux évolutions de son métier</a:t>
            </a:r>
          </a:p>
          <a:p>
            <a:pPr marL="285750" indent="-285750"/>
            <a:r>
              <a:rPr lang="fr-FR" sz="1400" dirty="0">
                <a:solidFill>
                  <a:schemeClr val="bg1">
                    <a:lumMod val="10000"/>
                  </a:schemeClr>
                </a:solidFill>
              </a:rPr>
              <a:t>Pour </a:t>
            </a:r>
            <a:r>
              <a:rPr lang="fr-FR" sz="1400" b="1" dirty="0">
                <a:solidFill>
                  <a:schemeClr val="bg1">
                    <a:lumMod val="10000"/>
                  </a:schemeClr>
                </a:solidFill>
              </a:rPr>
              <a:t>évoluer </a:t>
            </a:r>
            <a:r>
              <a:rPr lang="fr-FR" sz="1400" dirty="0">
                <a:solidFill>
                  <a:schemeClr val="bg1">
                    <a:lumMod val="10000"/>
                  </a:schemeClr>
                </a:solidFill>
              </a:rPr>
              <a:t>dans son métier et son entreprise</a:t>
            </a:r>
          </a:p>
        </p:txBody>
      </p:sp>
    </p:spTree>
    <p:extLst>
      <p:ext uri="{BB962C8B-B14F-4D97-AF65-F5344CB8AC3E}">
        <p14:creationId xmlns:p14="http://schemas.microsoft.com/office/powerpoint/2010/main" val="3143806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CQP Vendeur-Conseil en téléphonie et/ou électroménager et/ou multimédia »</a:t>
            </a:r>
          </a:p>
        </p:txBody>
      </p:sp>
      <p:graphicFrame>
        <p:nvGraphicFramePr>
          <p:cNvPr id="5" name="Espace réservé du contenu 4"/>
          <p:cNvGraphicFramePr>
            <a:graphicFrameLocks noGrp="1"/>
          </p:cNvGraphicFramePr>
          <p:nvPr>
            <p:ph idx="1"/>
            <p:extLst>
              <p:ext uri="{D42A27DB-BD31-4B8C-83A1-F6EECF244321}">
                <p14:modId xmlns:p14="http://schemas.microsoft.com/office/powerpoint/2010/main" val="650682966"/>
              </p:ext>
            </p:extLst>
          </p:nvPr>
        </p:nvGraphicFramePr>
        <p:xfrm>
          <a:off x="549275" y="1259632"/>
          <a:ext cx="6119813" cy="5788120"/>
        </p:xfrm>
        <a:graphic>
          <a:graphicData uri="http://schemas.openxmlformats.org/drawingml/2006/table">
            <a:tbl>
              <a:tblPr firstRow="1" bandRow="1">
                <a:tableStyleId>{5C22544A-7EE6-4342-B048-85BDC9FD1C3A}</a:tableStyleId>
              </a:tblPr>
              <a:tblGrid>
                <a:gridCol w="6119813">
                  <a:extLst>
                    <a:ext uri="{9D8B030D-6E8A-4147-A177-3AD203B41FA5}">
                      <a16:colId xmlns:a16="http://schemas.microsoft.com/office/drawing/2014/main" val="20000"/>
                    </a:ext>
                  </a:extLst>
                </a:gridCol>
              </a:tblGrid>
              <a:tr h="370840">
                <a:tc>
                  <a:txBody>
                    <a:bodyPr/>
                    <a:lstStyle/>
                    <a:p>
                      <a:pPr algn="ctr"/>
                      <a:r>
                        <a:rPr lang="fr-FR" sz="1100" dirty="0">
                          <a:latin typeface="+mj-lt"/>
                        </a:rPr>
                        <a:t>LES DOMAINES DE COMPETENCES DU CQP</a:t>
                      </a:r>
                    </a:p>
                  </a:txBody>
                  <a:tcPr/>
                </a:tc>
                <a:extLst>
                  <a:ext uri="{0D108BD9-81ED-4DB2-BD59-A6C34878D82A}">
                    <a16:rowId xmlns:a16="http://schemas.microsoft.com/office/drawing/2014/main" val="10000"/>
                  </a:ext>
                </a:extLst>
              </a:tr>
              <a:tr h="720000">
                <a:tc>
                  <a:txBody>
                    <a:bodyPr/>
                    <a:lstStyle/>
                    <a:p>
                      <a:pPr marL="180975" indent="0" algn="just">
                        <a:buFont typeface="+mj-lt"/>
                        <a:buNone/>
                      </a:pPr>
                      <a:r>
                        <a:rPr lang="fr-FR" sz="1100" b="1" dirty="0">
                          <a:solidFill>
                            <a:schemeClr val="bg1">
                              <a:lumMod val="10000"/>
                            </a:schemeClr>
                          </a:solidFill>
                          <a:latin typeface="+mj-lt"/>
                        </a:rPr>
                        <a:t>DOMAINE 1 </a:t>
                      </a:r>
                    </a:p>
                    <a:p>
                      <a:pPr marL="180975" indent="0" algn="just">
                        <a:buFont typeface="+mj-lt"/>
                        <a:buNone/>
                      </a:pPr>
                      <a:r>
                        <a:rPr lang="fr-FR" sz="1100" dirty="0">
                          <a:solidFill>
                            <a:schemeClr val="bg1">
                              <a:lumMod val="10000"/>
                            </a:schemeClr>
                          </a:solidFill>
                          <a:latin typeface="+mj-lt"/>
                        </a:rPr>
                        <a:t>Accueillir et accompagner les clients en magasin </a:t>
                      </a:r>
                    </a:p>
                  </a:txBody>
                  <a:tcPr/>
                </a:tc>
                <a:extLst>
                  <a:ext uri="{0D108BD9-81ED-4DB2-BD59-A6C34878D82A}">
                    <a16:rowId xmlns:a16="http://schemas.microsoft.com/office/drawing/2014/main" val="10001"/>
                  </a:ext>
                </a:extLst>
              </a:tr>
              <a:tr h="720000">
                <a:tc>
                  <a:txBody>
                    <a:bodyPr/>
                    <a:lstStyle/>
                    <a:p>
                      <a:pPr marL="180975" indent="0" algn="just">
                        <a:buFont typeface="+mj-lt"/>
                        <a:buNone/>
                      </a:pPr>
                      <a:r>
                        <a:rPr lang="fr-FR" sz="1100" b="1" dirty="0">
                          <a:solidFill>
                            <a:schemeClr val="bg1">
                              <a:lumMod val="10000"/>
                            </a:schemeClr>
                          </a:solidFill>
                          <a:latin typeface="+mj-lt"/>
                        </a:rPr>
                        <a:t>DOMAINE 2</a:t>
                      </a:r>
                    </a:p>
                    <a:p>
                      <a:pPr marL="180975" indent="0" algn="just">
                        <a:buFont typeface="+mj-lt"/>
                        <a:buNone/>
                      </a:pPr>
                      <a:r>
                        <a:rPr lang="fr-FR" sz="1100" dirty="0">
                          <a:solidFill>
                            <a:schemeClr val="bg1">
                              <a:lumMod val="10000"/>
                            </a:schemeClr>
                          </a:solidFill>
                          <a:latin typeface="+mj-lt"/>
                        </a:rPr>
                        <a:t>Vendre des produits et des services adaptés</a:t>
                      </a:r>
                    </a:p>
                    <a:p>
                      <a:pPr marL="180975" indent="0" algn="just">
                        <a:buFont typeface="+mj-lt"/>
                        <a:buNone/>
                      </a:pPr>
                      <a:endParaRPr lang="fr-FR" sz="1100" dirty="0">
                        <a:solidFill>
                          <a:schemeClr val="bg1">
                            <a:lumMod val="10000"/>
                          </a:schemeClr>
                        </a:solidFill>
                        <a:latin typeface="+mj-lt"/>
                      </a:endParaRPr>
                    </a:p>
                  </a:txBody>
                  <a:tcPr/>
                </a:tc>
                <a:extLst>
                  <a:ext uri="{0D108BD9-81ED-4DB2-BD59-A6C34878D82A}">
                    <a16:rowId xmlns:a16="http://schemas.microsoft.com/office/drawing/2014/main" val="10002"/>
                  </a:ext>
                </a:extLst>
              </a:tr>
              <a:tr h="720000">
                <a:tc>
                  <a:txBody>
                    <a:bodyPr/>
                    <a:lstStyle/>
                    <a:p>
                      <a:pPr marL="180975" indent="0" algn="just">
                        <a:buFont typeface="+mj-lt"/>
                        <a:buNone/>
                      </a:pPr>
                      <a:r>
                        <a:rPr lang="fr-FR" sz="1100" b="1" dirty="0">
                          <a:solidFill>
                            <a:schemeClr val="bg1">
                              <a:lumMod val="10000"/>
                            </a:schemeClr>
                          </a:solidFill>
                          <a:latin typeface="+mj-lt"/>
                        </a:rPr>
                        <a:t>DOMAINE 3 </a:t>
                      </a:r>
                    </a:p>
                    <a:p>
                      <a:pPr marL="180975" indent="0" algn="just">
                        <a:buFont typeface="+mj-lt"/>
                        <a:buNone/>
                      </a:pPr>
                      <a:r>
                        <a:rPr lang="fr-FR" sz="1100" dirty="0">
                          <a:solidFill>
                            <a:schemeClr val="bg1">
                              <a:lumMod val="10000"/>
                            </a:schemeClr>
                          </a:solidFill>
                          <a:latin typeface="+mj-lt"/>
                        </a:rPr>
                        <a:t>Conseiller techniquement le client sur les produits et les services proposés par l’entreprise</a:t>
                      </a:r>
                    </a:p>
                    <a:p>
                      <a:pPr lvl="1" algn="just">
                        <a:buFont typeface="Arial" pitchFamily="34" charset="0"/>
                        <a:buNone/>
                      </a:pPr>
                      <a:r>
                        <a:rPr lang="fr-FR" sz="1100" dirty="0">
                          <a:solidFill>
                            <a:schemeClr val="tx1"/>
                          </a:solidFill>
                          <a:latin typeface="+mj-lt"/>
                        </a:rPr>
                        <a:t>3.1 Option téléphonie</a:t>
                      </a:r>
                    </a:p>
                    <a:p>
                      <a:pPr lvl="1" algn="just">
                        <a:buFont typeface="Arial" pitchFamily="34" charset="0"/>
                        <a:buNone/>
                      </a:pPr>
                      <a:r>
                        <a:rPr lang="fr-FR" sz="1100" dirty="0">
                          <a:solidFill>
                            <a:schemeClr val="tx1"/>
                          </a:solidFill>
                          <a:latin typeface="+mj-lt"/>
                        </a:rPr>
                        <a:t>3.2 Option électroménager</a:t>
                      </a:r>
                    </a:p>
                    <a:p>
                      <a:pPr lvl="1" algn="just">
                        <a:buFont typeface="Arial" pitchFamily="34" charset="0"/>
                        <a:buNone/>
                      </a:pPr>
                      <a:r>
                        <a:rPr lang="fr-FR" sz="1100" dirty="0">
                          <a:solidFill>
                            <a:schemeClr val="tx1"/>
                          </a:solidFill>
                          <a:latin typeface="+mj-lt"/>
                        </a:rPr>
                        <a:t>3.3 Option multimédia</a:t>
                      </a:r>
                    </a:p>
                  </a:txBody>
                  <a:tcPr/>
                </a:tc>
                <a:extLst>
                  <a:ext uri="{0D108BD9-81ED-4DB2-BD59-A6C34878D82A}">
                    <a16:rowId xmlns:a16="http://schemas.microsoft.com/office/drawing/2014/main" val="10003"/>
                  </a:ext>
                </a:extLst>
              </a:tr>
              <a:tr h="720000">
                <a:tc>
                  <a:txBody>
                    <a:bodyPr/>
                    <a:lstStyle/>
                    <a:p>
                      <a:pPr marL="180975" indent="0" algn="just">
                        <a:buFont typeface="+mj-lt"/>
                        <a:buNone/>
                      </a:pPr>
                      <a:r>
                        <a:rPr lang="fr-FR" sz="1100" b="1" dirty="0">
                          <a:solidFill>
                            <a:schemeClr val="bg1">
                              <a:lumMod val="10000"/>
                            </a:schemeClr>
                          </a:solidFill>
                          <a:latin typeface="+mj-lt"/>
                        </a:rPr>
                        <a:t>DOMAINE 4</a:t>
                      </a:r>
                    </a:p>
                    <a:p>
                      <a:pPr marL="180975" indent="0" algn="just">
                        <a:buFont typeface="+mj-lt"/>
                        <a:buNone/>
                      </a:pPr>
                      <a:r>
                        <a:rPr lang="fr-FR" sz="1100" dirty="0">
                          <a:solidFill>
                            <a:schemeClr val="bg1">
                              <a:lumMod val="10000"/>
                            </a:schemeClr>
                          </a:solidFill>
                          <a:latin typeface="+mj-lt"/>
                        </a:rPr>
                        <a:t>Assurer le bon état marchand du rayon ou du magasin </a:t>
                      </a:r>
                    </a:p>
                  </a:txBody>
                  <a:tcPr/>
                </a:tc>
                <a:extLst>
                  <a:ext uri="{0D108BD9-81ED-4DB2-BD59-A6C34878D82A}">
                    <a16:rowId xmlns:a16="http://schemas.microsoft.com/office/drawing/2014/main" val="10004"/>
                  </a:ext>
                </a:extLst>
              </a:tr>
              <a:tr h="720000">
                <a:tc>
                  <a:txBody>
                    <a:bodyPr/>
                    <a:lstStyle/>
                    <a:p>
                      <a:pPr marL="180975" indent="0" algn="just">
                        <a:buFont typeface="+mj-lt"/>
                        <a:buNone/>
                      </a:pPr>
                      <a:r>
                        <a:rPr lang="fr-FR" sz="1100" b="1" dirty="0">
                          <a:solidFill>
                            <a:schemeClr val="bg1">
                              <a:lumMod val="10000"/>
                            </a:schemeClr>
                          </a:solidFill>
                          <a:latin typeface="+mj-lt"/>
                        </a:rPr>
                        <a:t>DOMAINE</a:t>
                      </a:r>
                      <a:r>
                        <a:rPr lang="fr-FR" sz="1100" b="1" baseline="0" dirty="0">
                          <a:solidFill>
                            <a:schemeClr val="bg1">
                              <a:lumMod val="10000"/>
                            </a:schemeClr>
                          </a:solidFill>
                          <a:latin typeface="+mj-lt"/>
                        </a:rPr>
                        <a:t> 5</a:t>
                      </a:r>
                    </a:p>
                    <a:p>
                      <a:pPr marL="180975" indent="0" algn="just">
                        <a:buFont typeface="+mj-lt"/>
                        <a:buNone/>
                      </a:pPr>
                      <a:r>
                        <a:rPr lang="fr-FR" sz="1100" dirty="0">
                          <a:solidFill>
                            <a:schemeClr val="bg1">
                              <a:lumMod val="10000"/>
                            </a:schemeClr>
                          </a:solidFill>
                          <a:latin typeface="+mj-lt"/>
                        </a:rPr>
                        <a:t>Traiter les retours et réclamations clients </a:t>
                      </a:r>
                    </a:p>
                  </a:txBody>
                  <a:tcPr/>
                </a:tc>
                <a:extLst>
                  <a:ext uri="{0D108BD9-81ED-4DB2-BD59-A6C34878D82A}">
                    <a16:rowId xmlns:a16="http://schemas.microsoft.com/office/drawing/2014/main" val="10005"/>
                  </a:ext>
                </a:extLst>
              </a:tr>
              <a:tr h="720000">
                <a:tc>
                  <a:txBody>
                    <a:bodyPr/>
                    <a:lstStyle/>
                    <a:p>
                      <a:pPr marL="180975" indent="0" algn="just">
                        <a:buFont typeface="+mj-lt"/>
                        <a:buNone/>
                      </a:pPr>
                      <a:r>
                        <a:rPr lang="fr-FR" sz="1100" b="1" dirty="0">
                          <a:solidFill>
                            <a:schemeClr val="bg1">
                              <a:lumMod val="10000"/>
                            </a:schemeClr>
                          </a:solidFill>
                          <a:latin typeface="+mj-lt"/>
                        </a:rPr>
                        <a:t>DOMAINE 6</a:t>
                      </a:r>
                    </a:p>
                    <a:p>
                      <a:pPr marL="180975" indent="0" algn="just">
                        <a:buFont typeface="+mj-lt"/>
                        <a:buNone/>
                      </a:pPr>
                      <a:r>
                        <a:rPr lang="fr-FR" sz="1100" dirty="0">
                          <a:solidFill>
                            <a:schemeClr val="bg1">
                              <a:lumMod val="10000"/>
                            </a:schemeClr>
                          </a:solidFill>
                          <a:latin typeface="+mj-lt"/>
                        </a:rPr>
                        <a:t>Participer à la dynamique commerciale</a:t>
                      </a:r>
                    </a:p>
                  </a:txBody>
                  <a:tcPr/>
                </a:tc>
                <a:extLst>
                  <a:ext uri="{0D108BD9-81ED-4DB2-BD59-A6C34878D82A}">
                    <a16:rowId xmlns:a16="http://schemas.microsoft.com/office/drawing/2014/main" val="10006"/>
                  </a:ext>
                </a:extLst>
              </a:tr>
              <a:tr h="720000">
                <a:tc>
                  <a:txBody>
                    <a:bodyPr/>
                    <a:lstStyle/>
                    <a:p>
                      <a:pPr marL="180975" indent="0" algn="just">
                        <a:buFont typeface="+mj-lt"/>
                        <a:buNone/>
                      </a:pPr>
                      <a:r>
                        <a:rPr lang="fr-FR" sz="1100" b="1" dirty="0">
                          <a:solidFill>
                            <a:schemeClr val="bg1">
                              <a:lumMod val="10000"/>
                            </a:schemeClr>
                          </a:solidFill>
                          <a:latin typeface="+mj-lt"/>
                        </a:rPr>
                        <a:t>DOMAINE 7</a:t>
                      </a:r>
                    </a:p>
                    <a:p>
                      <a:pPr marL="180975" indent="0" algn="just">
                        <a:buFont typeface="+mj-lt"/>
                        <a:buNone/>
                      </a:pPr>
                      <a:r>
                        <a:rPr lang="fr-FR" sz="1100" dirty="0">
                          <a:solidFill>
                            <a:schemeClr val="bg1">
                              <a:lumMod val="10000"/>
                            </a:schemeClr>
                          </a:solidFill>
                          <a:latin typeface="+mj-lt"/>
                        </a:rPr>
                        <a:t>Réaliser le suivi des stocks et la prise en charge des produits</a:t>
                      </a:r>
                    </a:p>
                  </a:txBody>
                  <a:tcPr/>
                </a:tc>
                <a:extLst>
                  <a:ext uri="{0D108BD9-81ED-4DB2-BD59-A6C34878D82A}">
                    <a16:rowId xmlns:a16="http://schemas.microsoft.com/office/drawing/2014/main" val="10007"/>
                  </a:ext>
                </a:extLst>
              </a:tr>
            </a:tbl>
          </a:graphicData>
        </a:graphic>
      </p:graphicFrame>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10</a:t>
            </a:fld>
            <a:endParaRPr lang="fr-BE" dirty="0">
              <a:solidFill>
                <a:srgbClr val="333399">
                  <a:tint val="75000"/>
                </a:srgbClr>
              </a:solidFill>
            </a:endParaRPr>
          </a:p>
        </p:txBody>
      </p:sp>
    </p:spTree>
    <p:extLst>
      <p:ext uri="{BB962C8B-B14F-4D97-AF65-F5344CB8AC3E}">
        <p14:creationId xmlns:p14="http://schemas.microsoft.com/office/powerpoint/2010/main" val="15046731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Vos contacts</a:t>
            </a:r>
          </a:p>
        </p:txBody>
      </p:sp>
      <p:sp>
        <p:nvSpPr>
          <p:cNvPr id="3" name="Espace réservé du contenu 2"/>
          <p:cNvSpPr>
            <a:spLocks noGrp="1"/>
          </p:cNvSpPr>
          <p:nvPr>
            <p:ph idx="1"/>
          </p:nvPr>
        </p:nvSpPr>
        <p:spPr/>
        <p:txBody>
          <a:bodyPr/>
          <a:lstStyle/>
          <a:p>
            <a:r>
              <a:rPr lang="fr-FR" b="1" dirty="0"/>
              <a:t>Secrétariat CQP de la branche professionnelle des commerces et services de l’Audiovisuel, de l’Electronique et de l’Equipement Ménager</a:t>
            </a:r>
          </a:p>
          <a:p>
            <a:pPr marL="0" indent="0">
              <a:buNone/>
            </a:pPr>
            <a:endParaRPr lang="fr-FR" b="1" dirty="0"/>
          </a:p>
          <a:p>
            <a:pPr marL="649287" lvl="1" indent="-171450">
              <a:buFont typeface="Wingdings 3" panose="05040102010807070707" pitchFamily="18" charset="2"/>
              <a:buChar char="}"/>
            </a:pPr>
            <a:r>
              <a:rPr lang="fr-FR" dirty="0"/>
              <a:t>AGEFOS PME Siège national</a:t>
            </a:r>
          </a:p>
          <a:p>
            <a:pPr marL="628650" lvl="1" indent="0">
              <a:buNone/>
            </a:pPr>
            <a:r>
              <a:rPr lang="fr-FR" dirty="0"/>
              <a:t>Secrétariat CQP de la branche des commerces et services AEEM</a:t>
            </a:r>
          </a:p>
          <a:p>
            <a:pPr marL="628650" lvl="1" indent="0">
              <a:buNone/>
            </a:pPr>
            <a:r>
              <a:rPr lang="fr-FR" dirty="0"/>
              <a:t>187 quai de Valmy</a:t>
            </a:r>
          </a:p>
          <a:p>
            <a:pPr marL="628650" lvl="1" indent="0">
              <a:buNone/>
            </a:pPr>
            <a:r>
              <a:rPr lang="fr-FR" dirty="0"/>
              <a:t>75010 PARIS</a:t>
            </a:r>
          </a:p>
          <a:p>
            <a:pPr marL="0" indent="0">
              <a:buNone/>
            </a:pPr>
            <a:endParaRPr lang="fr-FR" b="1" dirty="0"/>
          </a:p>
          <a:p>
            <a:pPr marL="0" indent="0">
              <a:buNone/>
            </a:pPr>
            <a:endParaRPr lang="fr-FR" b="1" dirty="0"/>
          </a:p>
          <a:p>
            <a:pPr marL="0" indent="0">
              <a:buNone/>
            </a:pPr>
            <a:endParaRPr lang="fr-FR" b="1" dirty="0"/>
          </a:p>
          <a:p>
            <a:pPr marL="0" indent="0">
              <a:buNone/>
            </a:pPr>
            <a:endParaRPr lang="fr-FR" b="1" dirty="0"/>
          </a:p>
          <a:p>
            <a:r>
              <a:rPr lang="fr-FR" b="1" dirty="0"/>
              <a:t>Site internet de l’observatoire des métiers et des qualifications de la branche</a:t>
            </a:r>
          </a:p>
          <a:p>
            <a:pPr marL="477837" lvl="1" indent="0">
              <a:buNone/>
            </a:pPr>
            <a:endParaRPr lang="fr-FR" dirty="0">
              <a:hlinkClick r:id="rId2"/>
            </a:endParaRPr>
          </a:p>
          <a:p>
            <a:pPr marL="649287" lvl="1" indent="-171450">
              <a:buFont typeface="Wingdings 3" panose="05040102010807070707" pitchFamily="18" charset="2"/>
              <a:buChar char="}"/>
            </a:pPr>
            <a:r>
              <a:rPr lang="fr-FR">
                <a:hlinkClick r:id="rId2"/>
              </a:rPr>
              <a:t>www.metiers-electromenager-multimedia.fr</a:t>
            </a:r>
            <a:r>
              <a:rPr lang="fr-FR"/>
              <a:t>.</a:t>
            </a:r>
            <a:endParaRPr lang="fr-FR" dirty="0"/>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11</a:t>
            </a:fld>
            <a:endParaRPr lang="fr-BE" dirty="0">
              <a:solidFill>
                <a:srgbClr val="333399">
                  <a:tint val="75000"/>
                </a:srgbClr>
              </a:solidFill>
            </a:endParaRPr>
          </a:p>
        </p:txBody>
      </p:sp>
    </p:spTree>
    <p:extLst>
      <p:ext uri="{BB962C8B-B14F-4D97-AF65-F5344CB8AC3E}">
        <p14:creationId xmlns:p14="http://schemas.microsoft.com/office/powerpoint/2010/main" val="11703713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L’évaluation des compétences : une phase clé</a:t>
            </a:r>
          </a:p>
        </p:txBody>
      </p:sp>
      <p:sp>
        <p:nvSpPr>
          <p:cNvPr id="5" name="Espace réservé du contenu 4"/>
          <p:cNvSpPr>
            <a:spLocks noGrp="1"/>
          </p:cNvSpPr>
          <p:nvPr>
            <p:ph idx="1"/>
          </p:nvPr>
        </p:nvSpPr>
        <p:spPr>
          <a:xfrm>
            <a:off x="764704" y="1115616"/>
            <a:ext cx="5832648" cy="6907226"/>
          </a:xfrm>
          <a:prstGeom prst="foldedCorner">
            <a:avLst/>
          </a:prstGeom>
          <a:solidFill>
            <a:schemeClr val="bg1"/>
          </a:solidFill>
        </p:spPr>
        <p:txBody>
          <a:bodyPr anchor="ctr">
            <a:normAutofit/>
          </a:bodyPr>
          <a:lstStyle/>
          <a:p>
            <a:pPr marL="0" indent="0" algn="just">
              <a:buNone/>
            </a:pPr>
            <a:r>
              <a:rPr lang="fr-FR" dirty="0">
                <a:solidFill>
                  <a:schemeClr val="bg1">
                    <a:lumMod val="10000"/>
                  </a:schemeClr>
                </a:solidFill>
              </a:rPr>
              <a:t>Ce document s’adresse à toute personne souhaitant s’informer sur les CQP de la branche des commerces et services de l’Audiovisuel, de l’Electronique et de l’Equipement Ménager.</a:t>
            </a:r>
          </a:p>
          <a:p>
            <a:pPr marL="0" indent="0" algn="just">
              <a:buNone/>
            </a:pPr>
            <a:endParaRPr lang="fr-FR" dirty="0">
              <a:solidFill>
                <a:schemeClr val="bg1">
                  <a:lumMod val="10000"/>
                </a:schemeClr>
              </a:solidFill>
            </a:endParaRPr>
          </a:p>
          <a:p>
            <a:pPr marL="0" indent="0" algn="just">
              <a:buNone/>
            </a:pPr>
            <a:r>
              <a:rPr lang="fr-FR" dirty="0">
                <a:solidFill>
                  <a:schemeClr val="bg1">
                    <a:lumMod val="10000"/>
                  </a:schemeClr>
                </a:solidFill>
              </a:rPr>
              <a:t>Il comporte :</a:t>
            </a:r>
          </a:p>
          <a:p>
            <a:pPr marL="0" indent="0" algn="just">
              <a:buNone/>
            </a:pPr>
            <a:endParaRPr lang="fr-FR" dirty="0">
              <a:solidFill>
                <a:schemeClr val="bg1">
                  <a:lumMod val="10000"/>
                </a:schemeClr>
              </a:solidFill>
            </a:endParaRPr>
          </a:p>
          <a:p>
            <a:pPr algn="just"/>
            <a:r>
              <a:rPr lang="fr-FR" b="1" dirty="0">
                <a:solidFill>
                  <a:schemeClr val="bg1">
                    <a:lumMod val="10000"/>
                  </a:schemeClr>
                </a:solidFill>
              </a:rPr>
              <a:t>Une présentation générale </a:t>
            </a:r>
            <a:r>
              <a:rPr lang="fr-FR" dirty="0">
                <a:solidFill>
                  <a:schemeClr val="bg1">
                    <a:lumMod val="10000"/>
                  </a:schemeClr>
                </a:solidFill>
              </a:rPr>
              <a:t>du dispositif CQP de la branche des commerces et services  de l’Audiovisuel, de l’Electronique et de l’Equipement Ménager.</a:t>
            </a:r>
          </a:p>
          <a:p>
            <a:pPr algn="just"/>
            <a:endParaRPr lang="fr-FR" dirty="0">
              <a:solidFill>
                <a:schemeClr val="bg1">
                  <a:lumMod val="10000"/>
                </a:schemeClr>
              </a:solidFill>
            </a:endParaRPr>
          </a:p>
          <a:p>
            <a:pPr algn="just"/>
            <a:r>
              <a:rPr lang="fr-FR" b="1" dirty="0">
                <a:solidFill>
                  <a:schemeClr val="bg1">
                    <a:lumMod val="10000"/>
                  </a:schemeClr>
                </a:solidFill>
              </a:rPr>
              <a:t>Les étapes à suivre </a:t>
            </a:r>
            <a:r>
              <a:rPr lang="fr-FR" dirty="0">
                <a:solidFill>
                  <a:schemeClr val="bg1">
                    <a:lumMod val="10000"/>
                  </a:schemeClr>
                </a:solidFill>
              </a:rPr>
              <a:t>pour l’entreprise et pour le candidat dans le cadre de :</a:t>
            </a:r>
          </a:p>
          <a:p>
            <a:pPr lvl="1" algn="just"/>
            <a:r>
              <a:rPr lang="fr-FR" dirty="0">
                <a:solidFill>
                  <a:schemeClr val="bg1">
                    <a:lumMod val="10000"/>
                  </a:schemeClr>
                </a:solidFill>
              </a:rPr>
              <a:t>L’accès par un parcours de formation individualisé.</a:t>
            </a:r>
          </a:p>
          <a:p>
            <a:pPr lvl="1" algn="just"/>
            <a:r>
              <a:rPr lang="fr-FR" dirty="0">
                <a:solidFill>
                  <a:schemeClr val="bg1">
                    <a:lumMod val="10000"/>
                  </a:schemeClr>
                </a:solidFill>
              </a:rPr>
              <a:t>L’accès au CQP par la VAE.</a:t>
            </a:r>
          </a:p>
          <a:p>
            <a:pPr lvl="1" algn="just"/>
            <a:endParaRPr lang="fr-FR" dirty="0">
              <a:solidFill>
                <a:schemeClr val="bg1">
                  <a:lumMod val="10000"/>
                </a:schemeClr>
              </a:solidFill>
            </a:endParaRPr>
          </a:p>
          <a:p>
            <a:pPr algn="just"/>
            <a:r>
              <a:rPr lang="fr-FR" b="1" dirty="0">
                <a:solidFill>
                  <a:schemeClr val="bg1">
                    <a:lumMod val="10000"/>
                  </a:schemeClr>
                </a:solidFill>
              </a:rPr>
              <a:t>Une présentation du référentiel CQP : </a:t>
            </a:r>
          </a:p>
          <a:p>
            <a:pPr lvl="1" algn="just"/>
            <a:r>
              <a:rPr lang="fr-FR" dirty="0">
                <a:solidFill>
                  <a:schemeClr val="bg1">
                    <a:lumMod val="10000"/>
                  </a:schemeClr>
                </a:solidFill>
              </a:rPr>
              <a:t>Vendeur conseil en multimédia / téléphonie / électroménager.</a:t>
            </a:r>
          </a:p>
          <a:p>
            <a:pPr lvl="1" algn="just"/>
            <a:endParaRPr lang="fr-FR" dirty="0">
              <a:solidFill>
                <a:schemeClr val="bg1">
                  <a:lumMod val="10000"/>
                </a:schemeClr>
              </a:solidFill>
            </a:endParaRPr>
          </a:p>
          <a:p>
            <a:pPr algn="just"/>
            <a:r>
              <a:rPr lang="fr-FR" b="1" dirty="0">
                <a:solidFill>
                  <a:schemeClr val="bg1">
                    <a:lumMod val="10000"/>
                  </a:schemeClr>
                </a:solidFill>
              </a:rPr>
              <a:t>Les contacts</a:t>
            </a:r>
          </a:p>
          <a:p>
            <a:endParaRPr lang="fr-FR" dirty="0">
              <a:solidFill>
                <a:schemeClr val="bg1">
                  <a:lumMod val="10000"/>
                </a:schemeClr>
              </a:solidFill>
            </a:endParaRPr>
          </a:p>
          <a:p>
            <a:pPr marL="0" indent="0">
              <a:buNone/>
            </a:pPr>
            <a:endParaRPr lang="fr-FR" dirty="0">
              <a:solidFill>
                <a:schemeClr val="bg1">
                  <a:lumMod val="10000"/>
                </a:schemeClr>
              </a:solidFill>
            </a:endParaRPr>
          </a:p>
        </p:txBody>
      </p:sp>
      <p:sp>
        <p:nvSpPr>
          <p:cNvPr id="2" name="Espace réservé du numéro de diapositive 1"/>
          <p:cNvSpPr>
            <a:spLocks noGrp="1"/>
          </p:cNvSpPr>
          <p:nvPr>
            <p:ph type="sldNum" sz="quarter" idx="12"/>
          </p:nvPr>
        </p:nvSpPr>
        <p:spPr/>
        <p:txBody>
          <a:bodyPr/>
          <a:lstStyle/>
          <a:p>
            <a:fld id="{CF4668DC-857F-487D-BFFA-8C0CA5037977}" type="slidenum">
              <a:rPr lang="fr-BE" smtClean="0">
                <a:solidFill>
                  <a:srgbClr val="333399">
                    <a:tint val="75000"/>
                  </a:srgbClr>
                </a:solidFill>
              </a:rPr>
              <a:pPr/>
              <a:t>2</a:t>
            </a:fld>
            <a:endParaRPr lang="fr-BE" dirty="0">
              <a:solidFill>
                <a:srgbClr val="333399">
                  <a:tint val="75000"/>
                </a:srgbClr>
              </a:solidFill>
            </a:endParaRPr>
          </a:p>
        </p:txBody>
      </p:sp>
    </p:spTree>
    <p:extLst>
      <p:ext uri="{BB962C8B-B14F-4D97-AF65-F5344CB8AC3E}">
        <p14:creationId xmlns:p14="http://schemas.microsoft.com/office/powerpoint/2010/main" val="27947154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démarche d’acquisition d’un CQP</a:t>
            </a:r>
            <a:br>
              <a:rPr lang="fr-FR" dirty="0"/>
            </a:br>
            <a:r>
              <a:rPr lang="fr-FR" sz="1600" dirty="0">
                <a:solidFill>
                  <a:schemeClr val="bg1">
                    <a:lumMod val="10000"/>
                  </a:schemeClr>
                </a:solidFill>
              </a:rPr>
              <a:t>Présentation générale</a:t>
            </a:r>
          </a:p>
        </p:txBody>
      </p:sp>
      <p:sp>
        <p:nvSpPr>
          <p:cNvPr id="3" name="Espace réservé du contenu 2"/>
          <p:cNvSpPr>
            <a:spLocks noGrp="1"/>
          </p:cNvSpPr>
          <p:nvPr>
            <p:ph idx="1"/>
          </p:nvPr>
        </p:nvSpPr>
        <p:spPr>
          <a:xfrm>
            <a:off x="548680" y="1049150"/>
            <a:ext cx="6120680" cy="7668000"/>
          </a:xfrm>
        </p:spPr>
        <p:txBody>
          <a:bodyPr>
            <a:normAutofit/>
          </a:bodyPr>
          <a:lstStyle/>
          <a:p>
            <a:pPr marL="0" indent="0">
              <a:buNone/>
            </a:pPr>
            <a:r>
              <a:rPr lang="fr-FR" b="1" cap="all" dirty="0"/>
              <a:t>Le CQP</a:t>
            </a:r>
          </a:p>
          <a:p>
            <a:pPr marL="0" indent="0">
              <a:buNone/>
            </a:pPr>
            <a:endParaRPr lang="fr-FR" sz="1000" dirty="0">
              <a:solidFill>
                <a:schemeClr val="bg1">
                  <a:lumMod val="10000"/>
                </a:schemeClr>
              </a:solidFill>
            </a:endParaRPr>
          </a:p>
          <a:p>
            <a:pPr marL="0" indent="0" algn="just">
              <a:buNone/>
            </a:pPr>
            <a:r>
              <a:rPr lang="fr-FR" sz="1000" dirty="0">
                <a:solidFill>
                  <a:schemeClr val="bg1">
                    <a:lumMod val="10000"/>
                  </a:schemeClr>
                </a:solidFill>
              </a:rPr>
              <a:t>Un CQP (certificat de qualification professionnelle) est une certification nationale tout comme le sont les diplômes et les titres professionnels.  </a:t>
            </a:r>
          </a:p>
          <a:p>
            <a:pPr marL="0" indent="0" algn="just">
              <a:buNone/>
            </a:pPr>
            <a:endParaRPr lang="fr-FR" sz="1000" dirty="0">
              <a:solidFill>
                <a:schemeClr val="bg1">
                  <a:lumMod val="10000"/>
                </a:schemeClr>
              </a:solidFill>
            </a:endParaRPr>
          </a:p>
          <a:p>
            <a:pPr marL="0" indent="0" algn="just">
              <a:buNone/>
            </a:pPr>
            <a:r>
              <a:rPr lang="fr-FR" sz="1000" dirty="0">
                <a:solidFill>
                  <a:schemeClr val="bg1">
                    <a:lumMod val="10000"/>
                  </a:schemeClr>
                </a:solidFill>
              </a:rPr>
              <a:t>Les spécificités du CQP tiennent au fait que : </a:t>
            </a:r>
          </a:p>
          <a:p>
            <a:pPr lvl="1" algn="just"/>
            <a:r>
              <a:rPr lang="fr-FR" sz="950" dirty="0">
                <a:solidFill>
                  <a:schemeClr val="bg1">
                    <a:lumMod val="10000"/>
                  </a:schemeClr>
                </a:solidFill>
              </a:rPr>
              <a:t>Que le certificateur est la Commission Nationale de la Branche Professionnelle et non pas un ministère ou un organisme de formation privé.</a:t>
            </a:r>
          </a:p>
          <a:p>
            <a:pPr lvl="1" algn="just"/>
            <a:r>
              <a:rPr lang="fr-FR" sz="950" dirty="0">
                <a:solidFill>
                  <a:schemeClr val="bg1">
                    <a:lumMod val="10000"/>
                  </a:schemeClr>
                </a:solidFill>
              </a:rPr>
              <a:t>Qu’il n’est pas associé à un niveau de formation (niveau I, II, III)</a:t>
            </a:r>
          </a:p>
          <a:p>
            <a:pPr marL="0" indent="0" algn="just">
              <a:buNone/>
            </a:pPr>
            <a:endParaRPr lang="fr-FR" sz="950" dirty="0">
              <a:solidFill>
                <a:schemeClr val="bg1">
                  <a:lumMod val="10000"/>
                </a:schemeClr>
              </a:solidFill>
            </a:endParaRPr>
          </a:p>
          <a:p>
            <a:pPr marL="0" indent="0" algn="just">
              <a:buNone/>
            </a:pPr>
            <a:r>
              <a:rPr lang="fr-FR" sz="950" dirty="0">
                <a:solidFill>
                  <a:schemeClr val="bg1">
                    <a:lumMod val="10000"/>
                  </a:schemeClr>
                </a:solidFill>
              </a:rPr>
              <a:t>L’atout du </a:t>
            </a:r>
            <a:r>
              <a:rPr lang="fr-FR" sz="1000" dirty="0">
                <a:solidFill>
                  <a:schemeClr val="bg1">
                    <a:lumMod val="10000"/>
                  </a:schemeClr>
                </a:solidFill>
              </a:rPr>
              <a:t>CQP est de prendre en compte les </a:t>
            </a:r>
            <a:r>
              <a:rPr lang="fr-FR" sz="1000" b="1" dirty="0">
                <a:solidFill>
                  <a:schemeClr val="bg1">
                    <a:lumMod val="10000"/>
                  </a:schemeClr>
                </a:solidFill>
              </a:rPr>
              <a:t>compétences mises en œuvre dans l’activité professionnelle quotidienne.</a:t>
            </a:r>
          </a:p>
          <a:p>
            <a:pPr marL="0" indent="0" algn="just">
              <a:buNone/>
            </a:pPr>
            <a:endParaRPr lang="fr-FR" sz="1000" b="1" dirty="0">
              <a:solidFill>
                <a:schemeClr val="bg1">
                  <a:lumMod val="10000"/>
                </a:schemeClr>
              </a:solidFill>
            </a:endParaRPr>
          </a:p>
          <a:p>
            <a:pPr marL="0" indent="0" algn="just">
              <a:buNone/>
            </a:pPr>
            <a:r>
              <a:rPr lang="fr-FR" sz="1000" dirty="0">
                <a:solidFill>
                  <a:schemeClr val="bg1">
                    <a:lumMod val="10000"/>
                  </a:schemeClr>
                </a:solidFill>
              </a:rPr>
              <a:t>Le CQP a la </a:t>
            </a:r>
            <a:r>
              <a:rPr lang="fr-FR" sz="1000" b="1" dirty="0">
                <a:solidFill>
                  <a:schemeClr val="bg1">
                    <a:lumMod val="10000"/>
                  </a:schemeClr>
                </a:solidFill>
              </a:rPr>
              <a:t>même valeur sur l’ensemble du territoire</a:t>
            </a:r>
          </a:p>
          <a:p>
            <a:pPr marL="0" indent="0" algn="just">
              <a:buNone/>
            </a:pPr>
            <a:endParaRPr lang="fr-FR" sz="1000" b="1" dirty="0">
              <a:solidFill>
                <a:schemeClr val="bg1">
                  <a:lumMod val="10000"/>
                </a:schemeClr>
              </a:solidFill>
            </a:endParaRPr>
          </a:p>
          <a:p>
            <a:pPr marL="0" indent="0" algn="just">
              <a:buNone/>
            </a:pPr>
            <a:r>
              <a:rPr lang="fr-FR" sz="1000" dirty="0">
                <a:solidFill>
                  <a:schemeClr val="bg1">
                    <a:lumMod val="10000"/>
                  </a:schemeClr>
                </a:solidFill>
              </a:rPr>
              <a:t>Pour ce faire, le contenu du CQP et le dispositif de certification des candidats s’inscrit dans une </a:t>
            </a:r>
            <a:r>
              <a:rPr lang="fr-FR" sz="1000" b="1" dirty="0">
                <a:solidFill>
                  <a:schemeClr val="bg1">
                    <a:lumMod val="10000"/>
                  </a:schemeClr>
                </a:solidFill>
              </a:rPr>
              <a:t>démarche paritaire.</a:t>
            </a:r>
          </a:p>
          <a:p>
            <a:pPr marL="0" indent="0" algn="just">
              <a:buNone/>
            </a:pPr>
            <a:endParaRPr lang="fr-FR" sz="1000" b="1" dirty="0">
              <a:solidFill>
                <a:schemeClr val="bg1">
                  <a:lumMod val="10000"/>
                </a:schemeClr>
              </a:solidFill>
            </a:endParaRPr>
          </a:p>
          <a:p>
            <a:pPr marL="0" indent="0" algn="just">
              <a:buNone/>
            </a:pPr>
            <a:endParaRPr lang="fr-FR" sz="1000" b="1" dirty="0">
              <a:solidFill>
                <a:schemeClr val="bg1">
                  <a:lumMod val="10000"/>
                </a:schemeClr>
              </a:solidFill>
            </a:endParaRPr>
          </a:p>
          <a:p>
            <a:pPr marL="0" indent="0" algn="just">
              <a:buNone/>
            </a:pPr>
            <a:r>
              <a:rPr lang="fr-FR" b="1" dirty="0"/>
              <a:t>LES MODALITES D’ACCES AU CQP</a:t>
            </a:r>
          </a:p>
          <a:p>
            <a:pPr marL="0" indent="0" algn="just">
              <a:buNone/>
            </a:pPr>
            <a:endParaRPr lang="fr-FR" sz="1000" b="1" dirty="0">
              <a:solidFill>
                <a:schemeClr val="bg1">
                  <a:lumMod val="10000"/>
                </a:schemeClr>
              </a:solidFill>
            </a:endParaRPr>
          </a:p>
          <a:p>
            <a:pPr marL="0" indent="0" algn="just">
              <a:buNone/>
            </a:pPr>
            <a:r>
              <a:rPr lang="fr-FR" sz="1000" dirty="0">
                <a:solidFill>
                  <a:schemeClr val="bg1">
                    <a:lumMod val="10000"/>
                  </a:schemeClr>
                </a:solidFill>
              </a:rPr>
              <a:t>Le CQP est accessible selon deux possibilités : </a:t>
            </a:r>
          </a:p>
          <a:p>
            <a:pPr marL="0" indent="0" algn="just">
              <a:buNone/>
            </a:pPr>
            <a:endParaRPr lang="fr-FR" sz="1000" dirty="0">
              <a:solidFill>
                <a:schemeClr val="bg1">
                  <a:lumMod val="10000"/>
                </a:schemeClr>
              </a:solidFill>
            </a:endParaRPr>
          </a:p>
          <a:p>
            <a:pPr marL="649287" lvl="1" indent="-171450" algn="just"/>
            <a:r>
              <a:rPr lang="fr-FR" sz="950" b="1" dirty="0">
                <a:solidFill>
                  <a:schemeClr val="bg1">
                    <a:lumMod val="10000"/>
                  </a:schemeClr>
                </a:solidFill>
              </a:rPr>
              <a:t>Par un parcours de formation individualisé</a:t>
            </a:r>
          </a:p>
          <a:p>
            <a:pPr marL="1049337" lvl="2" indent="-171450" algn="just"/>
            <a:r>
              <a:rPr lang="fr-FR" dirty="0">
                <a:solidFill>
                  <a:schemeClr val="bg1">
                    <a:lumMod val="10000"/>
                  </a:schemeClr>
                </a:solidFill>
              </a:rPr>
              <a:t>Pour les salariés de la branche en CDI, CDD</a:t>
            </a:r>
          </a:p>
          <a:p>
            <a:pPr marL="1049337" lvl="2" indent="-171450" algn="just"/>
            <a:r>
              <a:rPr lang="fr-FR" dirty="0">
                <a:solidFill>
                  <a:schemeClr val="bg1">
                    <a:lumMod val="10000"/>
                  </a:schemeClr>
                </a:solidFill>
              </a:rPr>
              <a:t>Pour les nouveaux entrants en contrats de professionnalisation</a:t>
            </a:r>
          </a:p>
          <a:p>
            <a:pPr marL="1049337" lvl="2" indent="-171450" algn="just"/>
            <a:endParaRPr lang="fr-FR" dirty="0">
              <a:solidFill>
                <a:schemeClr val="bg1">
                  <a:lumMod val="10000"/>
                </a:schemeClr>
              </a:solidFill>
            </a:endParaRPr>
          </a:p>
          <a:p>
            <a:pPr marL="649287" lvl="1" indent="-171450" algn="just"/>
            <a:r>
              <a:rPr lang="fr-FR" sz="950" b="1" dirty="0">
                <a:solidFill>
                  <a:schemeClr val="bg1">
                    <a:lumMod val="10000"/>
                  </a:schemeClr>
                </a:solidFill>
              </a:rPr>
              <a:t>Dans le cadre d’une validation des acquis de l’expérience</a:t>
            </a:r>
          </a:p>
          <a:p>
            <a:pPr marL="1049337" lvl="2" indent="-171450" algn="just"/>
            <a:r>
              <a:rPr lang="fr-FR" dirty="0">
                <a:solidFill>
                  <a:schemeClr val="bg1">
                    <a:lumMod val="10000"/>
                  </a:schemeClr>
                </a:solidFill>
              </a:rPr>
              <a:t>Pour les salariés de la branche en CDI, CDD justifiant 3 ans d’expérience dans le métier</a:t>
            </a:r>
          </a:p>
          <a:p>
            <a:pPr marL="1049337" lvl="2" indent="-171450" algn="just"/>
            <a:r>
              <a:rPr lang="fr-FR" dirty="0">
                <a:solidFill>
                  <a:schemeClr val="bg1">
                    <a:lumMod val="10000"/>
                  </a:schemeClr>
                </a:solidFill>
              </a:rPr>
              <a:t>Pour les demandeurs d’emploi justifiant 3 ans d’expérience dans le métier</a:t>
            </a:r>
          </a:p>
          <a:p>
            <a:pPr marL="0" indent="0">
              <a:buNone/>
            </a:pPr>
            <a:endParaRPr lang="fr-FR" sz="1000" b="1" dirty="0">
              <a:solidFill>
                <a:schemeClr val="bg1">
                  <a:lumMod val="10000"/>
                </a:schemeClr>
              </a:solidFill>
            </a:endParaRPr>
          </a:p>
          <a:p>
            <a:pPr marL="0" indent="0">
              <a:buNone/>
            </a:pPr>
            <a:endParaRPr lang="fr-FR" sz="1000" dirty="0">
              <a:solidFill>
                <a:schemeClr val="bg1">
                  <a:lumMod val="10000"/>
                </a:schemeClr>
              </a:solidFill>
            </a:endParaRPr>
          </a:p>
          <a:p>
            <a:pPr marL="0" indent="0">
              <a:buNone/>
            </a:pPr>
            <a:endParaRPr lang="fr-FR" sz="1000" dirty="0">
              <a:solidFill>
                <a:schemeClr val="bg1">
                  <a:lumMod val="10000"/>
                </a:schemeClr>
              </a:solidFill>
            </a:endParaRPr>
          </a:p>
          <a:p>
            <a:pPr marL="0" indent="0">
              <a:buNone/>
            </a:pPr>
            <a:endParaRPr lang="fr-FR" sz="1000" dirty="0">
              <a:solidFill>
                <a:schemeClr val="bg1">
                  <a:lumMod val="10000"/>
                </a:scheme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3</a:t>
            </a:fld>
            <a:endParaRPr lang="fr-BE" dirty="0">
              <a:solidFill>
                <a:srgbClr val="333399">
                  <a:tint val="75000"/>
                </a:srgbClr>
              </a:solidFill>
            </a:endParaRPr>
          </a:p>
        </p:txBody>
      </p:sp>
      <p:grpSp>
        <p:nvGrpSpPr>
          <p:cNvPr id="6" name="Groupe 5"/>
          <p:cNvGrpSpPr>
            <a:grpSpLocks noChangeAspect="1"/>
          </p:cNvGrpSpPr>
          <p:nvPr/>
        </p:nvGrpSpPr>
        <p:grpSpPr>
          <a:xfrm>
            <a:off x="992963" y="6660400"/>
            <a:ext cx="5748405" cy="1512000"/>
            <a:chOff x="971600" y="2060848"/>
            <a:chExt cx="8486684" cy="2232248"/>
          </a:xfrm>
        </p:grpSpPr>
        <p:sp>
          <p:nvSpPr>
            <p:cNvPr id="9" name="Rectangle à coins arrondis 8"/>
            <p:cNvSpPr/>
            <p:nvPr/>
          </p:nvSpPr>
          <p:spPr>
            <a:xfrm>
              <a:off x="971600" y="2060848"/>
              <a:ext cx="1728192" cy="2232248"/>
            </a:xfrm>
            <a:prstGeom prst="roundRect">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r>
                <a:rPr lang="fr-FR" sz="900" b="1" dirty="0">
                  <a:solidFill>
                    <a:srgbClr val="FFFFFF"/>
                  </a:solidFill>
                  <a:latin typeface="+mj-lt"/>
                </a:rPr>
                <a:t>CANDIDAT souhaitant obtenir un CQP</a:t>
              </a:r>
            </a:p>
          </p:txBody>
        </p:sp>
        <p:sp>
          <p:nvSpPr>
            <p:cNvPr id="10" name="Pentagone 9"/>
            <p:cNvSpPr/>
            <p:nvPr/>
          </p:nvSpPr>
          <p:spPr>
            <a:xfrm>
              <a:off x="3045273" y="2060848"/>
              <a:ext cx="3744416" cy="720080"/>
            </a:xfrm>
            <a:prstGeom prst="homePlat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lang="fr-FR" sz="1000" b="1" dirty="0">
                  <a:solidFill>
                    <a:schemeClr val="bg1">
                      <a:lumMod val="10000"/>
                    </a:schemeClr>
                  </a:solidFill>
                  <a:latin typeface="+mj-lt"/>
                </a:rPr>
                <a:t>Parcours de formation individualisé</a:t>
              </a:r>
            </a:p>
          </p:txBody>
        </p:sp>
        <p:sp>
          <p:nvSpPr>
            <p:cNvPr id="11" name="Pentagone 10"/>
            <p:cNvSpPr/>
            <p:nvPr/>
          </p:nvSpPr>
          <p:spPr>
            <a:xfrm>
              <a:off x="3059832" y="3573016"/>
              <a:ext cx="3744416" cy="720080"/>
            </a:xfrm>
            <a:prstGeom prst="homePlate">
              <a:avLst/>
            </a:prstGeom>
            <a:ln/>
          </p:spPr>
          <p:style>
            <a:lnRef idx="1">
              <a:schemeClr val="accent5"/>
            </a:lnRef>
            <a:fillRef idx="3">
              <a:schemeClr val="accent5"/>
            </a:fillRef>
            <a:effectRef idx="2">
              <a:schemeClr val="accent5"/>
            </a:effectRef>
            <a:fontRef idx="minor">
              <a:schemeClr val="lt1"/>
            </a:fontRef>
          </p:style>
          <p:txBody>
            <a:bodyPr rtlCol="0" anchor="ctr"/>
            <a:lstStyle/>
            <a:p>
              <a:pPr algn="ctr"/>
              <a:r>
                <a:rPr lang="fr-FR" sz="1000" b="1" dirty="0">
                  <a:solidFill>
                    <a:schemeClr val="bg1">
                      <a:lumMod val="10000"/>
                    </a:schemeClr>
                  </a:solidFill>
                  <a:latin typeface="+mj-lt"/>
                </a:rPr>
                <a:t>Validation des acquis de l’expérience</a:t>
              </a:r>
            </a:p>
          </p:txBody>
        </p:sp>
        <p:sp>
          <p:nvSpPr>
            <p:cNvPr id="12" name="Ellipse 11"/>
            <p:cNvSpPr/>
            <p:nvPr/>
          </p:nvSpPr>
          <p:spPr>
            <a:xfrm>
              <a:off x="6906860" y="2060848"/>
              <a:ext cx="2551424" cy="2232248"/>
            </a:xfrm>
            <a:prstGeom prst="ellipse">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r>
                <a:rPr lang="fr-FR" sz="1000" b="1" dirty="0">
                  <a:solidFill>
                    <a:schemeClr val="bg1">
                      <a:lumMod val="10000"/>
                    </a:schemeClr>
                  </a:solidFill>
                  <a:latin typeface="+mj-lt"/>
                </a:rPr>
                <a:t>CQP</a:t>
              </a:r>
            </a:p>
            <a:p>
              <a:pPr algn="ctr"/>
              <a:r>
                <a:rPr lang="fr-FR" sz="1000" b="1" dirty="0">
                  <a:solidFill>
                    <a:schemeClr val="bg1">
                      <a:lumMod val="10000"/>
                    </a:schemeClr>
                  </a:solidFill>
                  <a:latin typeface="+mj-lt"/>
                </a:rPr>
                <a:t>« Vendeur</a:t>
              </a:r>
            </a:p>
            <a:p>
              <a:pPr algn="ctr"/>
              <a:r>
                <a:rPr lang="fr-FR" sz="1000" b="1" dirty="0">
                  <a:solidFill>
                    <a:schemeClr val="bg1">
                      <a:lumMod val="10000"/>
                    </a:schemeClr>
                  </a:solidFill>
                  <a:latin typeface="+mj-lt"/>
                </a:rPr>
                <a:t>Conseil en téléphonie et/ou électroménager et/ou multimédia »</a:t>
              </a:r>
            </a:p>
          </p:txBody>
        </p:sp>
      </p:grpSp>
    </p:spTree>
    <p:extLst>
      <p:ext uri="{BB962C8B-B14F-4D97-AF65-F5344CB8AC3E}">
        <p14:creationId xmlns:p14="http://schemas.microsoft.com/office/powerpoint/2010/main" val="31149621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z="2000" dirty="0"/>
              <a:t>La démarche d’acquisition d’un CQP</a:t>
            </a:r>
            <a:br>
              <a:rPr lang="fr-FR" sz="2000" dirty="0"/>
            </a:br>
            <a:r>
              <a:rPr lang="fr-FR" dirty="0">
                <a:solidFill>
                  <a:schemeClr val="bg1">
                    <a:lumMod val="10000"/>
                  </a:schemeClr>
                </a:solidFill>
              </a:rPr>
              <a:t>L’accès par un parcours de formation individualisé</a:t>
            </a:r>
            <a:endParaRPr lang="fr-FR" dirty="0"/>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solidFill>
                  <a:srgbClr val="333399">
                    <a:tint val="75000"/>
                  </a:srgbClr>
                </a:solidFill>
              </a:rPr>
              <a:pPr/>
              <a:t>4</a:t>
            </a:fld>
            <a:endParaRPr lang="fr-BE" dirty="0">
              <a:solidFill>
                <a:srgbClr val="333399">
                  <a:tint val="75000"/>
                </a:srgbClr>
              </a:solidFill>
            </a:endParaRPr>
          </a:p>
        </p:txBody>
      </p:sp>
      <p:sp>
        <p:nvSpPr>
          <p:cNvPr id="4" name="Rectangle 3"/>
          <p:cNvSpPr/>
          <p:nvPr/>
        </p:nvSpPr>
        <p:spPr>
          <a:xfrm>
            <a:off x="3811955" y="2636568"/>
            <a:ext cx="2952000" cy="1332000"/>
          </a:xfrm>
          <a:prstGeom prst="rect">
            <a:avLst/>
          </a:prstGeom>
          <a:ln/>
        </p:spPr>
        <p:style>
          <a:lnRef idx="2">
            <a:schemeClr val="accent1"/>
          </a:lnRef>
          <a:fillRef idx="1">
            <a:schemeClr val="lt1"/>
          </a:fillRef>
          <a:effectRef idx="0">
            <a:schemeClr val="accent1"/>
          </a:effectRef>
          <a:fontRef idx="minor">
            <a:schemeClr val="dk1"/>
          </a:fontRef>
        </p:style>
        <p:txBody>
          <a:bodyPr rtlCol="0" anchor="t"/>
          <a:lstStyle/>
          <a:p>
            <a:pPr algn="ctr"/>
            <a:r>
              <a:rPr lang="fr-FR" sz="1000" b="1" dirty="0">
                <a:solidFill>
                  <a:schemeClr val="bg1">
                    <a:lumMod val="10000"/>
                  </a:schemeClr>
                </a:solidFill>
                <a:latin typeface="+mj-lt"/>
              </a:rPr>
              <a:t>REPÉRAGE DES COMPÉTENCES</a:t>
            </a:r>
          </a:p>
          <a:p>
            <a:pPr algn="ctr"/>
            <a:r>
              <a:rPr lang="fr-FR" sz="1000" i="1" dirty="0">
                <a:solidFill>
                  <a:schemeClr val="bg1">
                    <a:lumMod val="10000"/>
                  </a:schemeClr>
                </a:solidFill>
                <a:latin typeface="+mj-lt"/>
              </a:rPr>
              <a:t>Candidat, évaluateur interne </a:t>
            </a:r>
          </a:p>
          <a:p>
            <a:pPr algn="ctr"/>
            <a:r>
              <a:rPr lang="fr-FR" sz="1000" i="1" dirty="0">
                <a:solidFill>
                  <a:schemeClr val="bg1">
                    <a:lumMod val="10000"/>
                  </a:schemeClr>
                </a:solidFill>
                <a:latin typeface="+mj-lt"/>
              </a:rPr>
              <a:t>(observation et entretien)</a:t>
            </a:r>
          </a:p>
          <a:p>
            <a:pPr marL="171450" indent="-171450">
              <a:buFont typeface="Wingdings 3" pitchFamily="18" charset="2"/>
              <a:buChar char="º"/>
            </a:pPr>
            <a:endParaRPr lang="fr-FR" sz="1000" b="1" i="1" dirty="0">
              <a:solidFill>
                <a:schemeClr val="tx1"/>
              </a:solidFill>
              <a:latin typeface="+mj-lt"/>
            </a:endParaRPr>
          </a:p>
          <a:p>
            <a:pPr marL="171450" indent="-171450">
              <a:spcBef>
                <a:spcPts val="300"/>
              </a:spcBef>
              <a:buFont typeface="Wingdings 3" pitchFamily="18" charset="2"/>
              <a:buChar char="º"/>
            </a:pPr>
            <a:r>
              <a:rPr lang="fr-FR" sz="1000" b="1" i="1" dirty="0">
                <a:solidFill>
                  <a:schemeClr val="tx1"/>
                </a:solidFill>
                <a:latin typeface="+mj-lt"/>
              </a:rPr>
              <a:t>OUTIL n° 1 / Dossier Candidat</a:t>
            </a:r>
            <a:endParaRPr lang="fr-FR" sz="1000" i="1" dirty="0">
              <a:solidFill>
                <a:schemeClr val="tx1"/>
              </a:solidFill>
              <a:latin typeface="+mj-lt"/>
            </a:endParaRPr>
          </a:p>
          <a:p>
            <a:pPr marL="171450" indent="-171450">
              <a:spcBef>
                <a:spcPts val="300"/>
              </a:spcBef>
              <a:buFont typeface="Wingdings 3" pitchFamily="18" charset="2"/>
              <a:buChar char="º"/>
            </a:pPr>
            <a:r>
              <a:rPr lang="fr-FR" sz="1000" b="1" i="1" dirty="0">
                <a:solidFill>
                  <a:schemeClr val="tx1"/>
                </a:solidFill>
                <a:latin typeface="+mj-lt"/>
              </a:rPr>
              <a:t>OUTIL n°2 / Livret de repérage des compétences en situation professionnelle</a:t>
            </a:r>
            <a:endParaRPr lang="fr-FR" sz="1000" i="1" dirty="0">
              <a:solidFill>
                <a:schemeClr val="tx1"/>
              </a:solidFill>
              <a:latin typeface="+mj-lt"/>
            </a:endParaRPr>
          </a:p>
        </p:txBody>
      </p:sp>
      <p:sp>
        <p:nvSpPr>
          <p:cNvPr id="5" name="Rectangle 4"/>
          <p:cNvSpPr/>
          <p:nvPr/>
        </p:nvSpPr>
        <p:spPr>
          <a:xfrm>
            <a:off x="3811955" y="4184702"/>
            <a:ext cx="2952000" cy="954058"/>
          </a:xfrm>
          <a:prstGeom prst="rect">
            <a:avLst/>
          </a:prstGeom>
          <a:ln/>
        </p:spPr>
        <p:style>
          <a:lnRef idx="2">
            <a:schemeClr val="accent1"/>
          </a:lnRef>
          <a:fillRef idx="1">
            <a:schemeClr val="lt1"/>
          </a:fillRef>
          <a:effectRef idx="0">
            <a:schemeClr val="accent1"/>
          </a:effectRef>
          <a:fontRef idx="minor">
            <a:schemeClr val="dk1"/>
          </a:fontRef>
        </p:style>
        <p:txBody>
          <a:bodyPr rtlCol="0" anchor="t"/>
          <a:lstStyle/>
          <a:p>
            <a:pPr algn="ctr"/>
            <a:r>
              <a:rPr lang="fr-FR" sz="1000" b="1" dirty="0">
                <a:solidFill>
                  <a:schemeClr val="bg1">
                    <a:lumMod val="10000"/>
                  </a:schemeClr>
                </a:solidFill>
                <a:latin typeface="+mj-lt"/>
              </a:rPr>
              <a:t>PARCOURS DE FORMATION </a:t>
            </a:r>
          </a:p>
          <a:p>
            <a:pPr algn="ctr"/>
            <a:r>
              <a:rPr lang="fr-FR" sz="1000" b="1" dirty="0">
                <a:solidFill>
                  <a:schemeClr val="bg1">
                    <a:lumMod val="10000"/>
                  </a:schemeClr>
                </a:solidFill>
                <a:latin typeface="+mj-lt"/>
              </a:rPr>
              <a:t>pour tout ou partie des domaines</a:t>
            </a:r>
          </a:p>
          <a:p>
            <a:pPr algn="ctr"/>
            <a:r>
              <a:rPr lang="fr-FR" sz="1000" dirty="0">
                <a:solidFill>
                  <a:schemeClr val="bg1">
                    <a:lumMod val="10000"/>
                  </a:schemeClr>
                </a:solidFill>
                <a:latin typeface="+mj-lt"/>
              </a:rPr>
              <a:t>Candidat, organisme de formation habilité</a:t>
            </a:r>
            <a:endParaRPr lang="fr-FR" sz="1000" b="1" dirty="0">
              <a:solidFill>
                <a:schemeClr val="bg1">
                  <a:lumMod val="10000"/>
                </a:schemeClr>
              </a:solidFill>
              <a:latin typeface="+mj-lt"/>
            </a:endParaRPr>
          </a:p>
        </p:txBody>
      </p:sp>
      <p:sp>
        <p:nvSpPr>
          <p:cNvPr id="6" name="Rectangle 5"/>
          <p:cNvSpPr/>
          <p:nvPr/>
        </p:nvSpPr>
        <p:spPr>
          <a:xfrm>
            <a:off x="3811955" y="5360911"/>
            <a:ext cx="2952000" cy="1728000"/>
          </a:xfrm>
          <a:prstGeom prst="rect">
            <a:avLst/>
          </a:prstGeom>
          <a:ln/>
        </p:spPr>
        <p:style>
          <a:lnRef idx="2">
            <a:schemeClr val="accent1"/>
          </a:lnRef>
          <a:fillRef idx="1">
            <a:schemeClr val="lt1"/>
          </a:fillRef>
          <a:effectRef idx="0">
            <a:schemeClr val="accent1"/>
          </a:effectRef>
          <a:fontRef idx="minor">
            <a:schemeClr val="dk1"/>
          </a:fontRef>
        </p:style>
        <p:txBody>
          <a:bodyPr rtlCol="0" anchor="t"/>
          <a:lstStyle/>
          <a:p>
            <a:pPr algn="ctr"/>
            <a:r>
              <a:rPr lang="fr-FR" sz="1000" b="1" dirty="0">
                <a:solidFill>
                  <a:schemeClr val="bg1">
                    <a:lumMod val="10000"/>
                  </a:schemeClr>
                </a:solidFill>
                <a:latin typeface="+mj-lt"/>
              </a:rPr>
              <a:t>EVALUATION DES COMPETENCES</a:t>
            </a:r>
          </a:p>
          <a:p>
            <a:pPr lvl="0" algn="ctr"/>
            <a:r>
              <a:rPr lang="fr-FR" sz="1000" dirty="0">
                <a:solidFill>
                  <a:srgbClr val="F2F2F2">
                    <a:lumMod val="10000"/>
                  </a:srgbClr>
                </a:solidFill>
                <a:latin typeface="Century Gothic"/>
              </a:rPr>
              <a:t>Candidat, évaluateur interne </a:t>
            </a:r>
          </a:p>
          <a:p>
            <a:pPr lvl="0" algn="ctr"/>
            <a:r>
              <a:rPr lang="fr-FR" sz="1000" dirty="0">
                <a:solidFill>
                  <a:srgbClr val="F2F2F2">
                    <a:lumMod val="10000"/>
                  </a:srgbClr>
                </a:solidFill>
                <a:latin typeface="Century Gothic"/>
              </a:rPr>
              <a:t>(observation &amp; entretien)</a:t>
            </a:r>
          </a:p>
          <a:p>
            <a:pPr algn="ctr"/>
            <a:r>
              <a:rPr lang="fr-FR" sz="1000" dirty="0">
                <a:solidFill>
                  <a:srgbClr val="F2F2F2">
                    <a:lumMod val="10000"/>
                  </a:srgbClr>
                </a:solidFill>
                <a:latin typeface="Century Gothic"/>
              </a:rPr>
              <a:t>+</a:t>
            </a:r>
          </a:p>
          <a:p>
            <a:pPr algn="ctr"/>
            <a:r>
              <a:rPr lang="fr-FR" sz="1000" i="1" dirty="0">
                <a:solidFill>
                  <a:schemeClr val="bg1">
                    <a:lumMod val="10000"/>
                  </a:schemeClr>
                </a:solidFill>
                <a:latin typeface="+mj-lt"/>
              </a:rPr>
              <a:t>Candidat,  jury professionnel </a:t>
            </a:r>
          </a:p>
          <a:p>
            <a:pPr algn="ctr"/>
            <a:r>
              <a:rPr lang="fr-FR" sz="1000" i="1" dirty="0">
                <a:solidFill>
                  <a:schemeClr val="bg1">
                    <a:lumMod val="10000"/>
                  </a:schemeClr>
                </a:solidFill>
                <a:latin typeface="+mj-lt"/>
              </a:rPr>
              <a:t>(entretien)</a:t>
            </a:r>
          </a:p>
          <a:p>
            <a:pPr algn="ctr"/>
            <a:endParaRPr lang="fr-FR" sz="900" b="1" i="1" dirty="0">
              <a:solidFill>
                <a:schemeClr val="bg1">
                  <a:lumMod val="10000"/>
                </a:schemeClr>
              </a:solidFill>
              <a:latin typeface="+mj-lt"/>
            </a:endParaRPr>
          </a:p>
          <a:p>
            <a:pPr marL="171450" indent="-171450">
              <a:spcBef>
                <a:spcPts val="300"/>
              </a:spcBef>
              <a:buClr>
                <a:schemeClr val="tx2"/>
              </a:buClr>
              <a:buFont typeface="Wingdings 3" panose="05040102010807070707" pitchFamily="18" charset="2"/>
              <a:buChar char="º"/>
            </a:pPr>
            <a:r>
              <a:rPr lang="fr-FR" sz="1000" b="1" i="1" dirty="0">
                <a:solidFill>
                  <a:schemeClr val="tx1"/>
                </a:solidFill>
                <a:latin typeface="+mj-lt"/>
              </a:rPr>
              <a:t>OUTIL n°4 / Livret d’évaluation finale des compétences</a:t>
            </a:r>
          </a:p>
          <a:p>
            <a:pPr marL="171450" indent="-171450">
              <a:spcBef>
                <a:spcPts val="300"/>
              </a:spcBef>
              <a:buClr>
                <a:schemeClr val="tx2"/>
              </a:buClr>
              <a:buFont typeface="Wingdings 3" panose="05040102010807070707" pitchFamily="18" charset="2"/>
              <a:buChar char="º"/>
            </a:pPr>
            <a:r>
              <a:rPr lang="en-US" sz="1000" b="1" i="1" dirty="0">
                <a:solidFill>
                  <a:schemeClr val="tx1"/>
                </a:solidFill>
                <a:latin typeface="+mj-lt"/>
              </a:rPr>
              <a:t>OUTIL n°5 / Guide jury </a:t>
            </a:r>
            <a:r>
              <a:rPr lang="fr-FR" sz="1000" b="1" i="1" dirty="0">
                <a:solidFill>
                  <a:schemeClr val="tx1"/>
                </a:solidFill>
                <a:latin typeface="+mj-lt"/>
              </a:rPr>
              <a:t>professionnel</a:t>
            </a:r>
          </a:p>
          <a:p>
            <a:pPr marL="171450" indent="-171450">
              <a:buClr>
                <a:schemeClr val="tx2"/>
              </a:buClr>
              <a:buFont typeface="Wingdings 3" panose="05040102010807070707" pitchFamily="18" charset="2"/>
              <a:buChar char="º"/>
            </a:pPr>
            <a:endParaRPr lang="fr-FR" sz="1000" b="1" i="1" dirty="0">
              <a:solidFill>
                <a:schemeClr val="tx1"/>
              </a:solidFill>
              <a:latin typeface="+mj-lt"/>
            </a:endParaRPr>
          </a:p>
        </p:txBody>
      </p:sp>
      <p:sp>
        <p:nvSpPr>
          <p:cNvPr id="7" name="Rectangle 6"/>
          <p:cNvSpPr/>
          <p:nvPr/>
        </p:nvSpPr>
        <p:spPr>
          <a:xfrm>
            <a:off x="693024" y="7308400"/>
            <a:ext cx="2952000" cy="972000"/>
          </a:xfrm>
          <a:prstGeom prst="rect">
            <a:avLst/>
          </a:prstGeom>
          <a:ln/>
        </p:spPr>
        <p:style>
          <a:lnRef idx="2">
            <a:schemeClr val="accent4"/>
          </a:lnRef>
          <a:fillRef idx="1">
            <a:schemeClr val="lt1"/>
          </a:fillRef>
          <a:effectRef idx="0">
            <a:schemeClr val="accent4"/>
          </a:effectRef>
          <a:fontRef idx="minor">
            <a:schemeClr val="dk1"/>
          </a:fontRef>
        </p:style>
        <p:txBody>
          <a:bodyPr rtlCol="0" anchor="t"/>
          <a:lstStyle/>
          <a:p>
            <a:pPr algn="ctr"/>
            <a:r>
              <a:rPr lang="fr-FR" sz="1000" b="1" dirty="0">
                <a:solidFill>
                  <a:schemeClr val="bg1">
                    <a:lumMod val="10000"/>
                  </a:schemeClr>
                </a:solidFill>
                <a:latin typeface="+mj-lt"/>
              </a:rPr>
              <a:t>DELIBERATION</a:t>
            </a:r>
          </a:p>
          <a:p>
            <a:pPr algn="ctr"/>
            <a:r>
              <a:rPr lang="fr-FR" sz="1000" dirty="0">
                <a:solidFill>
                  <a:schemeClr val="bg1">
                    <a:lumMod val="10000"/>
                  </a:schemeClr>
                </a:solidFill>
                <a:latin typeface="+mj-lt"/>
              </a:rPr>
              <a:t>Jury national</a:t>
            </a:r>
          </a:p>
          <a:p>
            <a:pPr algn="ctr"/>
            <a:endParaRPr lang="fr-FR" sz="1000" dirty="0">
              <a:solidFill>
                <a:schemeClr val="bg1">
                  <a:lumMod val="10000"/>
                </a:schemeClr>
              </a:solidFill>
              <a:latin typeface="+mj-lt"/>
            </a:endParaRPr>
          </a:p>
          <a:p>
            <a:pPr marL="177800" indent="-177800">
              <a:spcBef>
                <a:spcPts val="300"/>
              </a:spcBef>
              <a:buFont typeface="Wingdings 3" pitchFamily="18" charset="2"/>
              <a:buChar char="º"/>
            </a:pPr>
            <a:r>
              <a:rPr lang="fr-FR" sz="1000" b="1" i="1" dirty="0">
                <a:solidFill>
                  <a:schemeClr val="tx1"/>
                </a:solidFill>
                <a:latin typeface="+mj-lt"/>
              </a:rPr>
              <a:t>OUTILS </a:t>
            </a:r>
            <a:r>
              <a:rPr lang="fr-FR" sz="1000" b="1" i="1" dirty="0">
                <a:solidFill>
                  <a:schemeClr val="tx1"/>
                </a:solidFill>
              </a:rPr>
              <a:t>n° 3 &amp; 4 </a:t>
            </a:r>
            <a:endParaRPr lang="fr-FR" sz="1000" b="1" i="1" dirty="0">
              <a:solidFill>
                <a:schemeClr val="tx1"/>
              </a:solidFill>
              <a:latin typeface="+mj-lt"/>
            </a:endParaRPr>
          </a:p>
          <a:p>
            <a:pPr marL="177800" indent="-177800">
              <a:spcBef>
                <a:spcPts val="300"/>
              </a:spcBef>
              <a:buFont typeface="Wingdings 3" pitchFamily="18" charset="2"/>
              <a:buChar char="º"/>
            </a:pPr>
            <a:r>
              <a:rPr lang="fr-FR" sz="1000" b="1" i="1" dirty="0">
                <a:solidFill>
                  <a:schemeClr val="tx1"/>
                </a:solidFill>
                <a:latin typeface="+mj-lt"/>
              </a:rPr>
              <a:t>OUTIL n° 6 / Guide jury national</a:t>
            </a:r>
            <a:endParaRPr lang="fr-FR" sz="1000" i="1" dirty="0">
              <a:solidFill>
                <a:schemeClr val="tx1"/>
              </a:solidFill>
              <a:latin typeface="+mj-lt"/>
            </a:endParaRPr>
          </a:p>
        </p:txBody>
      </p:sp>
      <p:sp>
        <p:nvSpPr>
          <p:cNvPr id="8" name="Rectangle 7"/>
          <p:cNvSpPr/>
          <p:nvPr/>
        </p:nvSpPr>
        <p:spPr>
          <a:xfrm>
            <a:off x="693025" y="4184703"/>
            <a:ext cx="2951999" cy="954058"/>
          </a:xfrm>
          <a:prstGeom prst="rect">
            <a:avLst/>
          </a:prstGeom>
          <a:ln/>
        </p:spPr>
        <p:style>
          <a:lnRef idx="2">
            <a:schemeClr val="accent4"/>
          </a:lnRef>
          <a:fillRef idx="1">
            <a:schemeClr val="lt1"/>
          </a:fillRef>
          <a:effectRef idx="0">
            <a:schemeClr val="accent4"/>
          </a:effectRef>
          <a:fontRef idx="minor">
            <a:schemeClr val="dk1"/>
          </a:fontRef>
        </p:style>
        <p:txBody>
          <a:bodyPr rtlCol="0" anchor="t"/>
          <a:lstStyle/>
          <a:p>
            <a:pPr algn="ctr"/>
            <a:r>
              <a:rPr lang="fr-FR" sz="1000" b="1" dirty="0">
                <a:solidFill>
                  <a:schemeClr val="bg1">
                    <a:lumMod val="10000"/>
                  </a:schemeClr>
                </a:solidFill>
                <a:latin typeface="+mj-lt"/>
              </a:rPr>
              <a:t>PARCOURS DE FORMATION </a:t>
            </a:r>
          </a:p>
          <a:p>
            <a:pPr algn="ctr"/>
            <a:r>
              <a:rPr lang="fr-FR" sz="1000" b="1" dirty="0">
                <a:solidFill>
                  <a:schemeClr val="bg1">
                    <a:lumMod val="10000"/>
                  </a:schemeClr>
                </a:solidFill>
                <a:latin typeface="+mj-lt"/>
              </a:rPr>
              <a:t>pour tous les domaines de compétences</a:t>
            </a:r>
          </a:p>
          <a:p>
            <a:pPr algn="ctr"/>
            <a:r>
              <a:rPr lang="fr-FR" sz="1000" i="1" dirty="0">
                <a:solidFill>
                  <a:schemeClr val="bg1">
                    <a:lumMod val="10000"/>
                  </a:schemeClr>
                </a:solidFill>
                <a:latin typeface="+mj-lt"/>
              </a:rPr>
              <a:t>Candidat, prest. de formation habilité</a:t>
            </a:r>
          </a:p>
          <a:p>
            <a:pPr algn="ctr"/>
            <a:endParaRPr lang="fr-FR" sz="1000" b="1" i="1" dirty="0">
              <a:solidFill>
                <a:schemeClr val="tx1"/>
              </a:solidFill>
              <a:latin typeface="+mj-lt"/>
            </a:endParaRPr>
          </a:p>
          <a:p>
            <a:pPr marL="171450" indent="-171450">
              <a:buClr>
                <a:schemeClr val="tx2"/>
              </a:buClr>
              <a:buFont typeface="Wingdings 3" panose="05040102010807070707" pitchFamily="18" charset="2"/>
              <a:buChar char="º"/>
            </a:pPr>
            <a:r>
              <a:rPr lang="fr-FR" sz="1000" b="1" i="1" dirty="0">
                <a:solidFill>
                  <a:schemeClr val="tx1"/>
                </a:solidFill>
                <a:latin typeface="+mj-lt"/>
              </a:rPr>
              <a:t>OUTIL n° 3 /  Livret de suivi  CQP</a:t>
            </a:r>
            <a:endParaRPr lang="fr-FR" sz="1000" b="1" dirty="0">
              <a:solidFill>
                <a:schemeClr val="bg1">
                  <a:lumMod val="10000"/>
                </a:schemeClr>
              </a:solidFill>
              <a:latin typeface="+mj-lt"/>
            </a:endParaRPr>
          </a:p>
        </p:txBody>
      </p:sp>
      <p:sp>
        <p:nvSpPr>
          <p:cNvPr id="9" name="Rectangle 8"/>
          <p:cNvSpPr/>
          <p:nvPr/>
        </p:nvSpPr>
        <p:spPr>
          <a:xfrm>
            <a:off x="3811955" y="1187624"/>
            <a:ext cx="2952000" cy="432000"/>
          </a:xfrm>
          <a:prstGeom prst="rect">
            <a:avLst/>
          </a:prstGeom>
          <a:ln/>
        </p:spPr>
        <p:style>
          <a:lnRef idx="1">
            <a:schemeClr val="accent1"/>
          </a:lnRef>
          <a:fillRef idx="3">
            <a:schemeClr val="accent1"/>
          </a:fillRef>
          <a:effectRef idx="2">
            <a:schemeClr val="accent1"/>
          </a:effectRef>
          <a:fontRef idx="minor">
            <a:schemeClr val="lt1"/>
          </a:fontRef>
        </p:style>
        <p:txBody>
          <a:bodyPr rtlCol="0" anchor="t"/>
          <a:lstStyle/>
          <a:p>
            <a:pPr algn="ctr"/>
            <a:r>
              <a:rPr lang="fr-FR" sz="1100" b="1" dirty="0">
                <a:solidFill>
                  <a:srgbClr val="FFFFFF"/>
                </a:solidFill>
                <a:latin typeface="+mj-lt"/>
              </a:rPr>
              <a:t>Salarié(e) en poste</a:t>
            </a:r>
            <a:endParaRPr lang="fr-FR" sz="1050" dirty="0">
              <a:solidFill>
                <a:srgbClr val="FFFFFF"/>
              </a:solidFill>
              <a:latin typeface="+mj-lt"/>
            </a:endParaRPr>
          </a:p>
        </p:txBody>
      </p:sp>
      <p:sp>
        <p:nvSpPr>
          <p:cNvPr id="10" name="Rectangle 9"/>
          <p:cNvSpPr/>
          <p:nvPr/>
        </p:nvSpPr>
        <p:spPr>
          <a:xfrm>
            <a:off x="693024" y="1187624"/>
            <a:ext cx="2952000" cy="432000"/>
          </a:xfrm>
          <a:prstGeom prst="rect">
            <a:avLst/>
          </a:prstGeom>
          <a:ln/>
        </p:spPr>
        <p:style>
          <a:lnRef idx="1">
            <a:schemeClr val="accent4"/>
          </a:lnRef>
          <a:fillRef idx="3">
            <a:schemeClr val="accent4"/>
          </a:fillRef>
          <a:effectRef idx="2">
            <a:schemeClr val="accent4"/>
          </a:effectRef>
          <a:fontRef idx="minor">
            <a:schemeClr val="lt1"/>
          </a:fontRef>
        </p:style>
        <p:txBody>
          <a:bodyPr rtlCol="0" anchor="t"/>
          <a:lstStyle/>
          <a:p>
            <a:pPr algn="ctr"/>
            <a:r>
              <a:rPr lang="fr-FR" sz="1100" b="1" dirty="0">
                <a:solidFill>
                  <a:srgbClr val="FFFFFF"/>
                </a:solidFill>
                <a:latin typeface="+mj-lt"/>
              </a:rPr>
              <a:t>Nouvel(le) entrant(e)</a:t>
            </a:r>
          </a:p>
        </p:txBody>
      </p:sp>
      <p:sp>
        <p:nvSpPr>
          <p:cNvPr id="11" name="Rectangle 10"/>
          <p:cNvSpPr/>
          <p:nvPr/>
        </p:nvSpPr>
        <p:spPr>
          <a:xfrm>
            <a:off x="693025" y="1952392"/>
            <a:ext cx="6059637" cy="576000"/>
          </a:xfrm>
          <a:prstGeom prst="rect">
            <a:avLst/>
          </a:prstGeom>
          <a:ln/>
        </p:spPr>
        <p:style>
          <a:lnRef idx="2">
            <a:schemeClr val="accent5"/>
          </a:lnRef>
          <a:fillRef idx="1">
            <a:schemeClr val="lt1"/>
          </a:fillRef>
          <a:effectRef idx="0">
            <a:schemeClr val="accent5"/>
          </a:effectRef>
          <a:fontRef idx="minor">
            <a:schemeClr val="dk1"/>
          </a:fontRef>
        </p:style>
        <p:txBody>
          <a:bodyPr rtlCol="0" anchor="t"/>
          <a:lstStyle/>
          <a:p>
            <a:pPr algn="ctr">
              <a:spcBef>
                <a:spcPts val="600"/>
              </a:spcBef>
            </a:pPr>
            <a:r>
              <a:rPr lang="fr-FR" sz="1000" b="1" dirty="0">
                <a:solidFill>
                  <a:schemeClr val="bg1">
                    <a:lumMod val="10000"/>
                  </a:schemeClr>
                </a:solidFill>
                <a:latin typeface="+mj-lt"/>
              </a:rPr>
              <a:t>PRÉSENTATION DE LA DÉMARCHE DE CERTIFICATION</a:t>
            </a:r>
          </a:p>
          <a:p>
            <a:pPr marL="285750" indent="-285750" algn="ctr">
              <a:buFont typeface="Wingdings 3" pitchFamily="18" charset="2"/>
              <a:buChar char="º"/>
            </a:pPr>
            <a:r>
              <a:rPr lang="fr-FR" sz="1000" b="1" i="1" dirty="0">
                <a:solidFill>
                  <a:schemeClr val="tx1"/>
                </a:solidFill>
                <a:latin typeface="+mj-lt"/>
              </a:rPr>
              <a:t>CQP : Mode d’emploi</a:t>
            </a:r>
          </a:p>
          <a:p>
            <a:pPr marL="285750" indent="-285750" algn="ctr">
              <a:buFont typeface="Wingdings 3" pitchFamily="18" charset="2"/>
              <a:buChar char="º"/>
            </a:pPr>
            <a:r>
              <a:rPr lang="fr-FR" sz="1000" b="1" i="1" dirty="0">
                <a:latin typeface="+mj-lt"/>
              </a:rPr>
              <a:t>Référentiel activité et compétence CQP</a:t>
            </a:r>
            <a:endParaRPr lang="fr-FR" sz="1000" i="1" dirty="0">
              <a:solidFill>
                <a:schemeClr val="tx1"/>
              </a:solidFill>
              <a:latin typeface="+mj-lt"/>
            </a:endParaRPr>
          </a:p>
        </p:txBody>
      </p:sp>
      <p:sp>
        <p:nvSpPr>
          <p:cNvPr id="12" name="Rectangle 11"/>
          <p:cNvSpPr/>
          <p:nvPr/>
        </p:nvSpPr>
        <p:spPr>
          <a:xfrm>
            <a:off x="693024" y="5364280"/>
            <a:ext cx="2952000" cy="1728000"/>
          </a:xfrm>
          <a:prstGeom prst="rect">
            <a:avLst/>
          </a:prstGeom>
          <a:ln/>
        </p:spPr>
        <p:style>
          <a:lnRef idx="2">
            <a:schemeClr val="accent4"/>
          </a:lnRef>
          <a:fillRef idx="1">
            <a:schemeClr val="lt1"/>
          </a:fillRef>
          <a:effectRef idx="0">
            <a:schemeClr val="accent4"/>
          </a:effectRef>
          <a:fontRef idx="minor">
            <a:schemeClr val="dk1"/>
          </a:fontRef>
        </p:style>
        <p:txBody>
          <a:bodyPr rtlCol="0" anchor="t"/>
          <a:lstStyle/>
          <a:p>
            <a:pPr algn="ctr"/>
            <a:r>
              <a:rPr lang="fr-FR" sz="1000" b="1" dirty="0">
                <a:solidFill>
                  <a:schemeClr val="bg1">
                    <a:lumMod val="10000"/>
                  </a:schemeClr>
                </a:solidFill>
                <a:latin typeface="+mj-lt"/>
              </a:rPr>
              <a:t>EVALUATION DES COMPETENCES</a:t>
            </a:r>
          </a:p>
          <a:p>
            <a:pPr lvl="0" algn="ctr"/>
            <a:r>
              <a:rPr lang="fr-FR" sz="1000" dirty="0">
                <a:solidFill>
                  <a:srgbClr val="F2F2F2">
                    <a:lumMod val="10000"/>
                  </a:srgbClr>
                </a:solidFill>
                <a:latin typeface="Century Gothic"/>
              </a:rPr>
              <a:t>Candidat, évaluateur interne </a:t>
            </a:r>
          </a:p>
          <a:p>
            <a:pPr lvl="0" algn="ctr"/>
            <a:r>
              <a:rPr lang="fr-FR" sz="1000" dirty="0">
                <a:solidFill>
                  <a:srgbClr val="F2F2F2">
                    <a:lumMod val="10000"/>
                  </a:srgbClr>
                </a:solidFill>
                <a:latin typeface="Century Gothic"/>
              </a:rPr>
              <a:t>(observation &amp; entretien)</a:t>
            </a:r>
          </a:p>
          <a:p>
            <a:pPr lvl="0" algn="ctr"/>
            <a:r>
              <a:rPr lang="fr-FR" sz="1000" i="1" dirty="0">
                <a:solidFill>
                  <a:srgbClr val="F2F2F2">
                    <a:lumMod val="10000"/>
                  </a:srgbClr>
                </a:solidFill>
                <a:latin typeface="Century Gothic"/>
              </a:rPr>
              <a:t>+</a:t>
            </a:r>
          </a:p>
          <a:p>
            <a:pPr lvl="0" algn="ctr"/>
            <a:r>
              <a:rPr lang="fr-FR" sz="1000" i="1" dirty="0">
                <a:solidFill>
                  <a:srgbClr val="F2F2F2">
                    <a:lumMod val="10000"/>
                  </a:srgbClr>
                </a:solidFill>
                <a:latin typeface="Century Gothic"/>
              </a:rPr>
              <a:t>Candidat,  jury professionnel </a:t>
            </a:r>
          </a:p>
          <a:p>
            <a:pPr lvl="0" algn="ctr"/>
            <a:r>
              <a:rPr lang="fr-FR" sz="1000" i="1" dirty="0">
                <a:solidFill>
                  <a:srgbClr val="F2F2F2">
                    <a:lumMod val="10000"/>
                  </a:srgbClr>
                </a:solidFill>
                <a:latin typeface="Century Gothic"/>
              </a:rPr>
              <a:t>(entretien)</a:t>
            </a:r>
          </a:p>
          <a:p>
            <a:pPr algn="ctr"/>
            <a:endParaRPr lang="fr-FR" sz="900" b="1" i="1" dirty="0">
              <a:solidFill>
                <a:schemeClr val="bg1">
                  <a:lumMod val="10000"/>
                </a:schemeClr>
              </a:solidFill>
              <a:latin typeface="+mj-lt"/>
            </a:endParaRPr>
          </a:p>
          <a:p>
            <a:pPr marL="171450" indent="-171450">
              <a:spcBef>
                <a:spcPts val="300"/>
              </a:spcBef>
              <a:buClr>
                <a:schemeClr val="tx2"/>
              </a:buClr>
              <a:buFont typeface="Wingdings 3" panose="05040102010807070707" pitchFamily="18" charset="2"/>
              <a:buChar char="º"/>
            </a:pPr>
            <a:r>
              <a:rPr lang="fr-FR" sz="1000" b="1" i="1" dirty="0">
                <a:solidFill>
                  <a:schemeClr val="tx1"/>
                </a:solidFill>
                <a:latin typeface="+mj-lt"/>
              </a:rPr>
              <a:t>OUTIL n°4 / Livret d’évaluation finale </a:t>
            </a:r>
            <a:r>
              <a:rPr lang="fr-FR" sz="1000" b="1" i="1">
                <a:solidFill>
                  <a:schemeClr val="tx1"/>
                </a:solidFill>
                <a:latin typeface="+mj-lt"/>
              </a:rPr>
              <a:t>des compétences</a:t>
            </a:r>
            <a:endParaRPr lang="fr-FR" sz="1000" b="1" i="1" dirty="0">
              <a:solidFill>
                <a:schemeClr val="tx1"/>
              </a:solidFill>
              <a:latin typeface="+mj-lt"/>
            </a:endParaRPr>
          </a:p>
          <a:p>
            <a:pPr marL="171450" indent="-171450">
              <a:spcBef>
                <a:spcPts val="300"/>
              </a:spcBef>
              <a:buClr>
                <a:schemeClr val="tx2"/>
              </a:buClr>
              <a:buFont typeface="Wingdings 3" panose="05040102010807070707" pitchFamily="18" charset="2"/>
              <a:buChar char="º"/>
            </a:pPr>
            <a:r>
              <a:rPr lang="fr-FR" sz="1000" b="1" i="1" dirty="0">
                <a:solidFill>
                  <a:schemeClr val="tx1"/>
                </a:solidFill>
                <a:latin typeface="+mj-lt"/>
              </a:rPr>
              <a:t>OUTIL n°5 / Guide jury professionnel</a:t>
            </a:r>
          </a:p>
        </p:txBody>
      </p:sp>
      <p:sp>
        <p:nvSpPr>
          <p:cNvPr id="13" name="Rectangle 12"/>
          <p:cNvSpPr/>
          <p:nvPr/>
        </p:nvSpPr>
        <p:spPr>
          <a:xfrm>
            <a:off x="3811955" y="7308400"/>
            <a:ext cx="2952000" cy="972000"/>
          </a:xfrm>
          <a:prstGeom prst="rect">
            <a:avLst/>
          </a:prstGeom>
          <a:ln/>
        </p:spPr>
        <p:style>
          <a:lnRef idx="2">
            <a:schemeClr val="accent1"/>
          </a:lnRef>
          <a:fillRef idx="1">
            <a:schemeClr val="lt1"/>
          </a:fillRef>
          <a:effectRef idx="0">
            <a:schemeClr val="accent1"/>
          </a:effectRef>
          <a:fontRef idx="minor">
            <a:schemeClr val="dk1"/>
          </a:fontRef>
        </p:style>
        <p:txBody>
          <a:bodyPr rtlCol="0" anchor="t"/>
          <a:lstStyle/>
          <a:p>
            <a:pPr algn="ctr"/>
            <a:r>
              <a:rPr lang="fr-FR" sz="1000" b="1" dirty="0">
                <a:solidFill>
                  <a:schemeClr val="bg1">
                    <a:lumMod val="10000"/>
                  </a:schemeClr>
                </a:solidFill>
                <a:latin typeface="+mj-lt"/>
              </a:rPr>
              <a:t>DELIBERATION</a:t>
            </a:r>
          </a:p>
          <a:p>
            <a:pPr algn="ctr"/>
            <a:r>
              <a:rPr lang="fr-FR" sz="1000" dirty="0">
                <a:solidFill>
                  <a:schemeClr val="bg1">
                    <a:lumMod val="10000"/>
                  </a:schemeClr>
                </a:solidFill>
                <a:latin typeface="+mj-lt"/>
              </a:rPr>
              <a:t>Jury national</a:t>
            </a:r>
          </a:p>
          <a:p>
            <a:pPr algn="ctr"/>
            <a:endParaRPr lang="fr-FR" sz="1000" dirty="0">
              <a:solidFill>
                <a:schemeClr val="bg1">
                  <a:lumMod val="10000"/>
                </a:schemeClr>
              </a:solidFill>
              <a:latin typeface="+mj-lt"/>
            </a:endParaRPr>
          </a:p>
          <a:p>
            <a:pPr marL="177800" indent="-177800">
              <a:spcBef>
                <a:spcPts val="300"/>
              </a:spcBef>
              <a:buFont typeface="Wingdings 3" pitchFamily="18" charset="2"/>
              <a:buChar char="º"/>
            </a:pPr>
            <a:r>
              <a:rPr lang="fr-FR" sz="1000" b="1" i="1" dirty="0">
                <a:solidFill>
                  <a:schemeClr val="tx1"/>
                </a:solidFill>
                <a:latin typeface="+mj-lt"/>
              </a:rPr>
              <a:t>OUTILS n°1 &amp; 2 &amp; 4</a:t>
            </a:r>
          </a:p>
          <a:p>
            <a:pPr marL="177800" indent="-177800">
              <a:spcBef>
                <a:spcPts val="300"/>
              </a:spcBef>
              <a:buFont typeface="Wingdings 3" pitchFamily="18" charset="2"/>
              <a:buChar char="º"/>
            </a:pPr>
            <a:r>
              <a:rPr lang="en-US" sz="1000" b="1" i="1" dirty="0">
                <a:solidFill>
                  <a:schemeClr val="tx1"/>
                </a:solidFill>
                <a:latin typeface="+mj-lt"/>
              </a:rPr>
              <a:t>OUTIL n° 6 / Guide jury national</a:t>
            </a:r>
          </a:p>
        </p:txBody>
      </p:sp>
      <p:sp>
        <p:nvSpPr>
          <p:cNvPr id="15" name="Flèche vers le bas 14"/>
          <p:cNvSpPr/>
          <p:nvPr/>
        </p:nvSpPr>
        <p:spPr>
          <a:xfrm>
            <a:off x="5107935" y="3991054"/>
            <a:ext cx="360040" cy="180000"/>
          </a:xfrm>
          <a:prstGeom prst="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100" dirty="0">
              <a:solidFill>
                <a:srgbClr val="F2F2F2"/>
              </a:solidFill>
              <a:latin typeface="Arial Narrow" pitchFamily="34" charset="0"/>
            </a:endParaRPr>
          </a:p>
        </p:txBody>
      </p:sp>
      <p:sp>
        <p:nvSpPr>
          <p:cNvPr id="16" name="Flèche vers le bas 15"/>
          <p:cNvSpPr/>
          <p:nvPr/>
        </p:nvSpPr>
        <p:spPr>
          <a:xfrm>
            <a:off x="5107935" y="5155056"/>
            <a:ext cx="360040" cy="180000"/>
          </a:xfrm>
          <a:prstGeom prst="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100" dirty="0">
              <a:solidFill>
                <a:srgbClr val="F2F2F2"/>
              </a:solidFill>
              <a:latin typeface="Arial Narrow" pitchFamily="34" charset="0"/>
            </a:endParaRPr>
          </a:p>
        </p:txBody>
      </p:sp>
      <p:sp>
        <p:nvSpPr>
          <p:cNvPr id="17" name="Flèche vers le bas 16"/>
          <p:cNvSpPr/>
          <p:nvPr/>
        </p:nvSpPr>
        <p:spPr>
          <a:xfrm>
            <a:off x="5107935" y="7092990"/>
            <a:ext cx="360040" cy="180000"/>
          </a:xfrm>
          <a:prstGeom prst="downArrow">
            <a:avLst/>
          </a:prstGeom>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fr-FR" sz="1100" dirty="0">
              <a:solidFill>
                <a:srgbClr val="F2F2F2"/>
              </a:solidFill>
              <a:latin typeface="Arial Narrow" pitchFamily="34" charset="0"/>
            </a:endParaRPr>
          </a:p>
        </p:txBody>
      </p:sp>
      <p:sp>
        <p:nvSpPr>
          <p:cNvPr id="18" name="Flèche vers le bas 17"/>
          <p:cNvSpPr/>
          <p:nvPr/>
        </p:nvSpPr>
        <p:spPr>
          <a:xfrm>
            <a:off x="1989004" y="5148064"/>
            <a:ext cx="360040" cy="180000"/>
          </a:xfrm>
          <a:prstGeom prst="downArrow">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fr-FR" sz="1100" dirty="0">
              <a:solidFill>
                <a:srgbClr val="F2F2F2"/>
              </a:solidFill>
              <a:latin typeface="Arial Narrow" pitchFamily="34" charset="0"/>
            </a:endParaRPr>
          </a:p>
        </p:txBody>
      </p:sp>
      <p:sp>
        <p:nvSpPr>
          <p:cNvPr id="19" name="Flèche vers le bas 18"/>
          <p:cNvSpPr/>
          <p:nvPr/>
        </p:nvSpPr>
        <p:spPr>
          <a:xfrm>
            <a:off x="1989004" y="7085998"/>
            <a:ext cx="360040" cy="180000"/>
          </a:xfrm>
          <a:prstGeom prst="downArrow">
            <a:avLst/>
          </a:prstGeom>
          <a:ln/>
        </p:spPr>
        <p:style>
          <a:lnRef idx="1">
            <a:schemeClr val="accent4"/>
          </a:lnRef>
          <a:fillRef idx="3">
            <a:schemeClr val="accent4"/>
          </a:fillRef>
          <a:effectRef idx="2">
            <a:schemeClr val="accent4"/>
          </a:effectRef>
          <a:fontRef idx="minor">
            <a:schemeClr val="lt1"/>
          </a:fontRef>
        </p:style>
        <p:txBody>
          <a:bodyPr rtlCol="0" anchor="ctr"/>
          <a:lstStyle/>
          <a:p>
            <a:pPr algn="ctr"/>
            <a:endParaRPr lang="fr-FR" sz="1100" dirty="0">
              <a:solidFill>
                <a:srgbClr val="F2F2F2"/>
              </a:solidFill>
              <a:latin typeface="Arial Narrow" pitchFamily="34" charset="0"/>
            </a:endParaRPr>
          </a:p>
        </p:txBody>
      </p:sp>
    </p:spTree>
    <p:extLst>
      <p:ext uri="{BB962C8B-B14F-4D97-AF65-F5344CB8AC3E}">
        <p14:creationId xmlns:p14="http://schemas.microsoft.com/office/powerpoint/2010/main" val="2230908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démarche d’acquisition d’un CQP</a:t>
            </a:r>
            <a:br>
              <a:rPr lang="fr-FR" dirty="0"/>
            </a:br>
            <a:r>
              <a:rPr lang="fr-FR" sz="1800" dirty="0">
                <a:solidFill>
                  <a:schemeClr val="bg1">
                    <a:lumMod val="10000"/>
                  </a:schemeClr>
                </a:solidFill>
              </a:rPr>
              <a:t>L’accès par un parcours de formation individualisé</a:t>
            </a:r>
          </a:p>
        </p:txBody>
      </p:sp>
      <p:sp>
        <p:nvSpPr>
          <p:cNvPr id="3" name="Espace réservé du contenu 2"/>
          <p:cNvSpPr>
            <a:spLocks noGrp="1"/>
          </p:cNvSpPr>
          <p:nvPr>
            <p:ph idx="1"/>
          </p:nvPr>
        </p:nvSpPr>
        <p:spPr/>
        <p:txBody>
          <a:bodyPr>
            <a:normAutofit/>
          </a:bodyPr>
          <a:lstStyle/>
          <a:p>
            <a:pPr marL="0" indent="0" algn="just">
              <a:buNone/>
            </a:pPr>
            <a:r>
              <a:rPr lang="fr-FR" dirty="0">
                <a:solidFill>
                  <a:schemeClr val="bg1">
                    <a:lumMod val="10000"/>
                  </a:schemeClr>
                </a:solidFill>
              </a:rPr>
              <a:t>L’obtention du CQP par un parcours de développement des compétences s’adresse : </a:t>
            </a:r>
          </a:p>
          <a:p>
            <a:pPr marL="361950" lvl="1" indent="-180975" algn="just"/>
            <a:r>
              <a:rPr lang="fr-FR" dirty="0">
                <a:solidFill>
                  <a:schemeClr val="bg1">
                    <a:lumMod val="10000"/>
                  </a:schemeClr>
                </a:solidFill>
              </a:rPr>
              <a:t>à des salariés en CDI, CDD quel que soit leur ancienneté,</a:t>
            </a:r>
          </a:p>
          <a:p>
            <a:pPr marL="361950" lvl="1" indent="-180975" algn="just"/>
            <a:r>
              <a:rPr lang="fr-FR" dirty="0">
                <a:solidFill>
                  <a:schemeClr val="bg1">
                    <a:lumMod val="10000"/>
                  </a:schemeClr>
                </a:solidFill>
              </a:rPr>
              <a:t>à des nouveaux entrants en contrat de professionnalisation.</a:t>
            </a:r>
          </a:p>
          <a:p>
            <a:pPr marL="649287" lvl="1" indent="-171450" algn="just"/>
            <a:endParaRPr lang="fr-FR" dirty="0">
              <a:solidFill>
                <a:schemeClr val="bg1">
                  <a:lumMod val="10000"/>
                </a:schemeClr>
              </a:solidFill>
            </a:endParaRPr>
          </a:p>
          <a:p>
            <a:pPr marL="0" indent="0" algn="just">
              <a:buNone/>
            </a:pPr>
            <a:r>
              <a:rPr lang="fr-FR" dirty="0">
                <a:solidFill>
                  <a:schemeClr val="bg1">
                    <a:lumMod val="10000"/>
                  </a:schemeClr>
                </a:solidFill>
              </a:rPr>
              <a:t>Il s’agit d’une démarche conjointe entre le salarié et l’entreprise.</a:t>
            </a:r>
          </a:p>
          <a:p>
            <a:pPr marL="0" indent="0" algn="just">
              <a:buNone/>
            </a:pPr>
            <a:r>
              <a:rPr lang="fr-FR" dirty="0">
                <a:solidFill>
                  <a:schemeClr val="bg1">
                    <a:lumMod val="10000"/>
                  </a:schemeClr>
                </a:solidFill>
              </a:rPr>
              <a:t>Le candidat doit suivre le parcours suivant :</a:t>
            </a:r>
          </a:p>
          <a:p>
            <a:pPr marL="0" indent="0" algn="just">
              <a:buNone/>
            </a:pPr>
            <a:endParaRPr lang="fr-FR" dirty="0">
              <a:solidFill>
                <a:schemeClr val="bg1">
                  <a:lumMod val="10000"/>
                </a:schemeClr>
              </a:solidFill>
            </a:endParaRPr>
          </a:p>
          <a:p>
            <a:pPr marL="266700" lvl="1" indent="0" algn="just">
              <a:buNone/>
            </a:pPr>
            <a:r>
              <a:rPr lang="fr-FR" b="1" dirty="0">
                <a:solidFill>
                  <a:schemeClr val="bg1">
                    <a:lumMod val="10000"/>
                  </a:schemeClr>
                </a:solidFill>
              </a:rPr>
              <a:t>Présentation de la démarche de certification</a:t>
            </a:r>
          </a:p>
          <a:p>
            <a:pPr marL="266700" lvl="1" indent="0" algn="just">
              <a:buNone/>
            </a:pPr>
            <a:endParaRPr lang="fr-FR" sz="600" dirty="0">
              <a:solidFill>
                <a:schemeClr val="bg1">
                  <a:lumMod val="10000"/>
                </a:schemeClr>
              </a:solidFill>
            </a:endParaRPr>
          </a:p>
          <a:p>
            <a:pPr marL="266700" lvl="1" indent="0" algn="just">
              <a:buNone/>
            </a:pPr>
            <a:r>
              <a:rPr lang="fr-FR" dirty="0">
                <a:solidFill>
                  <a:schemeClr val="bg1">
                    <a:lumMod val="10000"/>
                  </a:schemeClr>
                </a:solidFill>
              </a:rPr>
              <a:t>L’entreprise met à la disposition du candidat le </a:t>
            </a:r>
            <a:r>
              <a:rPr lang="fr-FR" b="1" dirty="0">
                <a:solidFill>
                  <a:schemeClr val="tx1"/>
                </a:solidFill>
              </a:rPr>
              <a:t>référentiel CQP </a:t>
            </a:r>
            <a:r>
              <a:rPr lang="fr-FR" dirty="0">
                <a:solidFill>
                  <a:schemeClr val="bg1">
                    <a:lumMod val="10000"/>
                  </a:schemeClr>
                </a:solidFill>
              </a:rPr>
              <a:t>et la présentation de la démarche CQP de branche </a:t>
            </a:r>
            <a:r>
              <a:rPr lang="fr-FR" b="1" dirty="0">
                <a:solidFill>
                  <a:schemeClr val="tx1"/>
                </a:solidFill>
              </a:rPr>
              <a:t>CQP Mode d’emploi</a:t>
            </a:r>
            <a:r>
              <a:rPr lang="fr-FR" dirty="0">
                <a:solidFill>
                  <a:schemeClr val="bg1">
                    <a:lumMod val="10000"/>
                  </a:schemeClr>
                </a:solidFill>
              </a:rPr>
              <a:t> (présent document).</a:t>
            </a:r>
          </a:p>
          <a:p>
            <a:pPr marL="266700" lvl="1" indent="0" algn="just">
              <a:buNone/>
            </a:pPr>
            <a:r>
              <a:rPr lang="fr-FR" dirty="0">
                <a:solidFill>
                  <a:schemeClr val="bg1">
                    <a:lumMod val="10000"/>
                  </a:schemeClr>
                </a:solidFill>
              </a:rPr>
              <a:t>A ce titre, l’entreprise et le candidat appréhende la ou les options du CQP qui pourront être choisies et les facteurs clés de succès de la démarche.</a:t>
            </a:r>
          </a:p>
          <a:p>
            <a:pPr marL="266700" lvl="1" indent="0" algn="just">
              <a:buNone/>
            </a:pPr>
            <a:endParaRPr lang="fr-FR" sz="800" b="1" dirty="0">
              <a:solidFill>
                <a:schemeClr val="bg1">
                  <a:lumMod val="10000"/>
                </a:schemeClr>
              </a:solidFill>
            </a:endParaRPr>
          </a:p>
          <a:p>
            <a:pPr marL="266700" lvl="1" indent="0" algn="just">
              <a:buNone/>
            </a:pPr>
            <a:endParaRPr lang="fr-FR" b="1" dirty="0">
              <a:solidFill>
                <a:schemeClr val="bg1">
                  <a:lumMod val="10000"/>
                </a:schemeClr>
              </a:solidFill>
            </a:endParaRPr>
          </a:p>
          <a:p>
            <a:pPr marL="266700" lvl="1" indent="0" algn="just">
              <a:buNone/>
            </a:pPr>
            <a:r>
              <a:rPr lang="fr-FR" b="1" dirty="0">
                <a:solidFill>
                  <a:schemeClr val="bg1">
                    <a:lumMod val="10000"/>
                  </a:schemeClr>
                </a:solidFill>
              </a:rPr>
              <a:t>1</a:t>
            </a:r>
            <a:r>
              <a:rPr lang="fr-FR" b="1" baseline="30000" dirty="0">
                <a:solidFill>
                  <a:schemeClr val="bg1">
                    <a:lumMod val="10000"/>
                  </a:schemeClr>
                </a:solidFill>
              </a:rPr>
              <a:t>er</a:t>
            </a:r>
            <a:r>
              <a:rPr lang="fr-FR" b="1" dirty="0">
                <a:solidFill>
                  <a:schemeClr val="bg1">
                    <a:lumMod val="10000"/>
                  </a:schemeClr>
                </a:solidFill>
              </a:rPr>
              <a:t> repérage des compétences  </a:t>
            </a:r>
            <a:r>
              <a:rPr lang="fr-FR" b="1" u="sng" dirty="0">
                <a:solidFill>
                  <a:schemeClr val="bg1">
                    <a:lumMod val="10000"/>
                  </a:schemeClr>
                </a:solidFill>
              </a:rPr>
              <a:t>(       </a:t>
            </a:r>
            <a:r>
              <a:rPr lang="fr-FR" u="sng" dirty="0">
                <a:solidFill>
                  <a:schemeClr val="bg1">
                    <a:lumMod val="10000"/>
                  </a:schemeClr>
                </a:solidFill>
              </a:rPr>
              <a:t>Cette étape ne concerne pas les nouveaux entrants)</a:t>
            </a:r>
          </a:p>
          <a:p>
            <a:pPr marL="477837" lvl="1" indent="0" algn="just">
              <a:buNone/>
            </a:pPr>
            <a:endParaRPr lang="fr-FR" dirty="0">
              <a:solidFill>
                <a:schemeClr val="bg1">
                  <a:lumMod val="10000"/>
                </a:schemeClr>
              </a:solidFill>
            </a:endParaRPr>
          </a:p>
          <a:p>
            <a:pPr marL="266700" lvl="1" indent="0" algn="just">
              <a:buNone/>
            </a:pPr>
            <a:r>
              <a:rPr lang="fr-FR" dirty="0">
                <a:solidFill>
                  <a:schemeClr val="bg1">
                    <a:lumMod val="10000"/>
                  </a:schemeClr>
                </a:solidFill>
              </a:rPr>
              <a:t>Cette étape permet d’identifier  les compétences acquises par le candidat et ainsi de définir les éventuels besoins de développement des compétences.</a:t>
            </a:r>
          </a:p>
          <a:p>
            <a:pPr marL="266700" lvl="1" indent="0" algn="just">
              <a:buNone/>
            </a:pPr>
            <a:r>
              <a:rPr lang="fr-FR" dirty="0">
                <a:solidFill>
                  <a:schemeClr val="bg1">
                    <a:lumMod val="10000"/>
                  </a:schemeClr>
                </a:solidFill>
              </a:rPr>
              <a:t>Pour ce faire, le candidat renseigne, dans un 1</a:t>
            </a:r>
            <a:r>
              <a:rPr lang="fr-FR" baseline="30000" dirty="0">
                <a:solidFill>
                  <a:schemeClr val="bg1">
                    <a:lumMod val="10000"/>
                  </a:schemeClr>
                </a:solidFill>
              </a:rPr>
              <a:t>er</a:t>
            </a:r>
            <a:r>
              <a:rPr lang="fr-FR" dirty="0">
                <a:solidFill>
                  <a:schemeClr val="bg1">
                    <a:lumMod val="10000"/>
                  </a:schemeClr>
                </a:solidFill>
              </a:rPr>
              <a:t> temps, son </a:t>
            </a:r>
            <a:r>
              <a:rPr lang="fr-FR" b="1" dirty="0">
                <a:solidFill>
                  <a:schemeClr val="tx1"/>
                </a:solidFill>
              </a:rPr>
              <a:t>dossier du candidat (outil n°1) </a:t>
            </a:r>
            <a:r>
              <a:rPr lang="fr-FR" dirty="0">
                <a:solidFill>
                  <a:schemeClr val="bg1">
                    <a:lumMod val="10000"/>
                  </a:schemeClr>
                </a:solidFill>
              </a:rPr>
              <a:t>fourni par l’entreprise. Ce dossier va permettre : </a:t>
            </a:r>
          </a:p>
          <a:p>
            <a:pPr marL="542925" lvl="2" indent="-180975" algn="just"/>
            <a:r>
              <a:rPr lang="fr-FR" dirty="0">
                <a:solidFill>
                  <a:schemeClr val="bg1">
                    <a:lumMod val="10000"/>
                  </a:schemeClr>
                </a:solidFill>
              </a:rPr>
              <a:t>De définir le projet de certification : option(s) choisie(s), validation de la voie d’accès par la formation ou orientation vers la VAE.</a:t>
            </a:r>
          </a:p>
          <a:p>
            <a:pPr marL="542925" lvl="2" indent="-180975" algn="just"/>
            <a:r>
              <a:rPr lang="fr-FR" dirty="0">
                <a:solidFill>
                  <a:schemeClr val="bg1">
                    <a:lumMod val="10000"/>
                  </a:schemeClr>
                </a:solidFill>
              </a:rPr>
              <a:t>De permettre à la CPNE de la branche professionnelle d’enregistrer et valider la recevabilité de la demande de certification professionnelle.</a:t>
            </a:r>
          </a:p>
          <a:p>
            <a:pPr marL="266700" lvl="1" indent="0" algn="just">
              <a:buNone/>
            </a:pPr>
            <a:r>
              <a:rPr lang="fr-FR" dirty="0">
                <a:solidFill>
                  <a:schemeClr val="bg1">
                    <a:lumMod val="10000"/>
                  </a:schemeClr>
                </a:solidFill>
              </a:rPr>
              <a:t>Par la suite, le candidat et l’évaluateur interne (responsable hiérarchique, expert professionnel, RH), </a:t>
            </a:r>
            <a:r>
              <a:rPr lang="fr-FR" b="1" dirty="0">
                <a:solidFill>
                  <a:schemeClr val="bg1">
                    <a:lumMod val="10000"/>
                  </a:schemeClr>
                </a:solidFill>
              </a:rPr>
              <a:t>identifient ENSEMBLE </a:t>
            </a:r>
            <a:r>
              <a:rPr lang="fr-FR" dirty="0">
                <a:solidFill>
                  <a:schemeClr val="bg1">
                    <a:lumMod val="10000"/>
                  </a:schemeClr>
                </a:solidFill>
              </a:rPr>
              <a:t>les compétences déjà acquises et celles restant à consolider ou acquérir. </a:t>
            </a:r>
          </a:p>
          <a:p>
            <a:pPr marL="266700" lvl="1" indent="0" algn="just">
              <a:buNone/>
            </a:pPr>
            <a:r>
              <a:rPr lang="fr-FR" dirty="0">
                <a:solidFill>
                  <a:schemeClr val="bg1">
                    <a:lumMod val="10000"/>
                  </a:schemeClr>
                </a:solidFill>
              </a:rPr>
              <a:t>Pour ce faire, ils utilisent le</a:t>
            </a:r>
            <a:r>
              <a:rPr lang="fr-FR" b="1" dirty="0">
                <a:solidFill>
                  <a:schemeClr val="tx1"/>
                </a:solidFill>
              </a:rPr>
              <a:t> livret de repérage des compétences (outil n°2).</a:t>
            </a:r>
          </a:p>
          <a:p>
            <a:pPr marL="1049337" lvl="2" indent="-171450" algn="just"/>
            <a:endParaRPr lang="fr-FR" sz="800" dirty="0">
              <a:solidFill>
                <a:schemeClr val="bg1">
                  <a:lumMod val="10000"/>
                </a:schemeClr>
              </a:solidFill>
            </a:endParaRPr>
          </a:p>
          <a:p>
            <a:pPr marL="1049337" lvl="2" indent="-171450" algn="just"/>
            <a:endParaRPr lang="fr-FR" dirty="0">
              <a:solidFill>
                <a:schemeClr val="bg1">
                  <a:lumMod val="10000"/>
                </a:schemeClr>
              </a:solidFill>
            </a:endParaRPr>
          </a:p>
          <a:p>
            <a:pPr marL="266700" lvl="1" indent="0" algn="just">
              <a:buNone/>
            </a:pPr>
            <a:r>
              <a:rPr lang="fr-FR" b="1" dirty="0">
                <a:solidFill>
                  <a:schemeClr val="bg1">
                    <a:lumMod val="10000"/>
                  </a:schemeClr>
                </a:solidFill>
              </a:rPr>
              <a:t>Parcours de formation</a:t>
            </a:r>
          </a:p>
          <a:p>
            <a:pPr marL="266700" lvl="1" indent="0" algn="just">
              <a:buNone/>
            </a:pPr>
            <a:endParaRPr lang="fr-FR" sz="600" dirty="0">
              <a:solidFill>
                <a:schemeClr val="bg1">
                  <a:lumMod val="10000"/>
                </a:schemeClr>
              </a:solidFill>
            </a:endParaRPr>
          </a:p>
          <a:p>
            <a:pPr marL="266700" lvl="1" indent="0" algn="just">
              <a:buNone/>
            </a:pPr>
            <a:r>
              <a:rPr lang="fr-FR" dirty="0"/>
              <a:t>Le parcours est adapté aux besoins du candidat en fonction du 1</a:t>
            </a:r>
            <a:r>
              <a:rPr lang="fr-FR" baseline="30000" dirty="0"/>
              <a:t>er</a:t>
            </a:r>
            <a:r>
              <a:rPr lang="fr-FR" dirty="0"/>
              <a:t> repérage des compétences. De ce fait, ce parcours de formation pourra concerner tous les domaines de compétences (ex : pour les nouveaux entrants) ou seulement une partie des domaines de compétences.</a:t>
            </a:r>
          </a:p>
          <a:p>
            <a:pPr marL="266700" lvl="1" indent="0" algn="just">
              <a:buNone/>
            </a:pPr>
            <a:r>
              <a:rPr lang="fr-FR" dirty="0"/>
              <a:t>Ce parcours pourra être dispensé par l’entreprise dans le cadre d’un parcours de formation interne ou par un prestataire de formation externe labellisé par la CPNE (liste accessible sur le site interne de l’observatoire de branche </a:t>
            </a:r>
            <a:r>
              <a:rPr lang="fr-FR" dirty="0">
                <a:hlinkClick r:id="rId2"/>
              </a:rPr>
              <a:t>www.metiers-electromenager-multimedia.fr</a:t>
            </a:r>
            <a:r>
              <a:rPr lang="fr-FR" dirty="0"/>
              <a:t> ).</a:t>
            </a:r>
          </a:p>
          <a:p>
            <a:pPr marL="266700" lvl="1" indent="0" algn="just">
              <a:buNone/>
            </a:pPr>
            <a:r>
              <a:rPr lang="fr-FR" dirty="0"/>
              <a:t>Pour les nouveaux entrants</a:t>
            </a:r>
            <a:r>
              <a:rPr lang="fr-FR" b="1" dirty="0">
                <a:solidFill>
                  <a:schemeClr val="tx1"/>
                </a:solidFill>
              </a:rPr>
              <a:t>, le livret de suivi  CQP (Outil n°3) </a:t>
            </a:r>
            <a:r>
              <a:rPr lang="fr-FR" dirty="0"/>
              <a:t>devra également être renseigné.</a:t>
            </a:r>
            <a:endParaRPr lang="fr-FR" dirty="0">
              <a:solidFill>
                <a:schemeClr val="bg1">
                  <a:lumMod val="10000"/>
                </a:scheme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5</a:t>
            </a:fld>
            <a:endParaRPr lang="fr-BE" dirty="0">
              <a:solidFill>
                <a:srgbClr val="333399">
                  <a:tint val="75000"/>
                </a:srgbClr>
              </a:solidFill>
            </a:endParaRPr>
          </a:p>
        </p:txBody>
      </p:sp>
      <p:sp>
        <p:nvSpPr>
          <p:cNvPr id="5" name="Ellipse 4"/>
          <p:cNvSpPr>
            <a:spLocks noChangeAspect="1"/>
          </p:cNvSpPr>
          <p:nvPr/>
        </p:nvSpPr>
        <p:spPr>
          <a:xfrm>
            <a:off x="548680" y="2339752"/>
            <a:ext cx="288000" cy="288000"/>
          </a:xfrm>
          <a:prstGeom prst="ellipse">
            <a:avLst/>
          </a:prstGeom>
          <a:solidFill>
            <a:srgbClr val="7B7BD3"/>
          </a:solidFill>
          <a:ln w="38100" cap="flat" cmpd="sng" algn="ctr">
            <a:solidFill>
              <a:srgbClr val="F2F2F2"/>
            </a:solidFill>
            <a:prstDash val="solid"/>
          </a:ln>
          <a:effectLst>
            <a:innerShdw blurRad="177800" dist="50800" dir="16200000">
              <a:prstClr val="black">
                <a:alpha val="50000"/>
              </a:prstClr>
            </a:innerShdw>
          </a:effectLst>
        </p:spPr>
        <p:txBody>
          <a:bodyPr lIns="72000" rIns="72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5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rPr>
              <a:t>1</a:t>
            </a:r>
            <a:endParaRPr kumimoji="0" lang="fr-FR" sz="140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endParaRPr>
          </a:p>
        </p:txBody>
      </p:sp>
      <p:pic>
        <p:nvPicPr>
          <p:cNvPr id="6" name="Picture 2" descr="C:\Users\Sophie\AppData\Local\Microsoft\Windows\Temporary Internet Files\Content.IE5\4KLA12EL\MC900411320[1].wmf"/>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968987" y="3687899"/>
            <a:ext cx="186325" cy="148760"/>
          </a:xfrm>
          <a:prstGeom prst="rect">
            <a:avLst/>
          </a:prstGeom>
          <a:noFill/>
          <a:extLst>
            <a:ext uri="{909E8E84-426E-40DD-AFC4-6F175D3DCCD1}">
              <a14:hiddenFill xmlns:a14="http://schemas.microsoft.com/office/drawing/2010/main">
                <a:solidFill>
                  <a:srgbClr val="FFFFFF"/>
                </a:solidFill>
              </a14:hiddenFill>
            </a:ext>
          </a:extLst>
        </p:spPr>
      </p:pic>
      <p:sp>
        <p:nvSpPr>
          <p:cNvPr id="7" name="Ellipse 6"/>
          <p:cNvSpPr>
            <a:spLocks noChangeAspect="1"/>
          </p:cNvSpPr>
          <p:nvPr/>
        </p:nvSpPr>
        <p:spPr>
          <a:xfrm>
            <a:off x="557080" y="3635896"/>
            <a:ext cx="288000" cy="288000"/>
          </a:xfrm>
          <a:prstGeom prst="ellipse">
            <a:avLst/>
          </a:prstGeom>
          <a:solidFill>
            <a:srgbClr val="7B7BD3"/>
          </a:solidFill>
          <a:ln w="38100" cap="flat" cmpd="sng" algn="ctr">
            <a:solidFill>
              <a:srgbClr val="F2F2F2"/>
            </a:solidFill>
            <a:prstDash val="solid"/>
          </a:ln>
          <a:effectLst>
            <a:innerShdw blurRad="177800" dist="50800" dir="16200000">
              <a:prstClr val="black">
                <a:alpha val="50000"/>
              </a:prstClr>
            </a:innerShdw>
          </a:effectLst>
        </p:spPr>
        <p:txBody>
          <a:bodyPr lIns="72000" rIns="72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050" kern="0" spc="200" dirty="0">
                <a:solidFill>
                  <a:srgbClr val="FFFFFF"/>
                </a:solidFill>
                <a:latin typeface="Haettenschweiler" pitchFamily="34" charset="0"/>
                <a:cs typeface="Arial" pitchFamily="34" charset="0"/>
              </a:rPr>
              <a:t>2</a:t>
            </a:r>
            <a:endParaRPr kumimoji="0" lang="fr-FR" sz="140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endParaRPr>
          </a:p>
        </p:txBody>
      </p:sp>
      <p:sp>
        <p:nvSpPr>
          <p:cNvPr id="8" name="Ellipse 7"/>
          <p:cNvSpPr>
            <a:spLocks noChangeAspect="1"/>
          </p:cNvSpPr>
          <p:nvPr/>
        </p:nvSpPr>
        <p:spPr>
          <a:xfrm>
            <a:off x="548680" y="6300192"/>
            <a:ext cx="288000" cy="288000"/>
          </a:xfrm>
          <a:prstGeom prst="ellipse">
            <a:avLst/>
          </a:prstGeom>
          <a:solidFill>
            <a:srgbClr val="7B7BD3"/>
          </a:solidFill>
          <a:ln w="38100" cap="flat" cmpd="sng" algn="ctr">
            <a:solidFill>
              <a:srgbClr val="F2F2F2"/>
            </a:solidFill>
            <a:prstDash val="solid"/>
          </a:ln>
          <a:effectLst>
            <a:innerShdw blurRad="177800" dist="50800" dir="16200000">
              <a:prstClr val="black">
                <a:alpha val="50000"/>
              </a:prstClr>
            </a:innerShdw>
          </a:effectLst>
        </p:spPr>
        <p:txBody>
          <a:bodyPr lIns="72000" rIns="72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5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rPr>
              <a:t>3</a:t>
            </a:r>
          </a:p>
        </p:txBody>
      </p:sp>
    </p:spTree>
    <p:extLst>
      <p:ext uri="{BB962C8B-B14F-4D97-AF65-F5344CB8AC3E}">
        <p14:creationId xmlns:p14="http://schemas.microsoft.com/office/powerpoint/2010/main" val="23664069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démarche d’acquisition d’un CQP</a:t>
            </a:r>
            <a:br>
              <a:rPr lang="fr-FR" dirty="0"/>
            </a:br>
            <a:r>
              <a:rPr lang="fr-FR" sz="1800" dirty="0">
                <a:solidFill>
                  <a:schemeClr val="bg1">
                    <a:lumMod val="10000"/>
                  </a:schemeClr>
                </a:solidFill>
              </a:rPr>
              <a:t>L’accès par un parcours de formation individualisé</a:t>
            </a:r>
          </a:p>
        </p:txBody>
      </p:sp>
      <p:sp>
        <p:nvSpPr>
          <p:cNvPr id="3" name="Espace réservé du contenu 2"/>
          <p:cNvSpPr>
            <a:spLocks noGrp="1"/>
          </p:cNvSpPr>
          <p:nvPr>
            <p:ph idx="1"/>
          </p:nvPr>
        </p:nvSpPr>
        <p:spPr/>
        <p:txBody>
          <a:bodyPr/>
          <a:lstStyle/>
          <a:p>
            <a:pPr marL="266700" lvl="1" indent="0">
              <a:buNone/>
            </a:pPr>
            <a:r>
              <a:rPr lang="fr-FR" b="1" dirty="0">
                <a:solidFill>
                  <a:schemeClr val="bg1">
                    <a:lumMod val="10000"/>
                  </a:schemeClr>
                </a:solidFill>
              </a:rPr>
              <a:t>L’évaluation des compétences</a:t>
            </a:r>
          </a:p>
          <a:p>
            <a:pPr marL="266700" lvl="1" indent="0">
              <a:buNone/>
            </a:pPr>
            <a:endParaRPr lang="fr-FR" sz="500" dirty="0">
              <a:solidFill>
                <a:schemeClr val="bg1">
                  <a:lumMod val="10000"/>
                </a:schemeClr>
              </a:solidFill>
            </a:endParaRPr>
          </a:p>
          <a:p>
            <a:pPr marL="266700" lvl="1" indent="0" algn="just">
              <a:buNone/>
            </a:pPr>
            <a:r>
              <a:rPr lang="fr-FR" dirty="0">
                <a:solidFill>
                  <a:schemeClr val="bg1">
                    <a:lumMod val="10000"/>
                  </a:schemeClr>
                </a:solidFill>
              </a:rPr>
              <a:t>Le CQP est constitué de plusieurs domaines de compétences. Chaque compétence est évaluée à l’aide des critères d’évaluation observables et mesurables qui permettent de rendre l’évaluation objective. Ces critères d’évaluation, identiques pour tous les candidats, permettent de garantir la valeur du CQP délivré.</a:t>
            </a:r>
          </a:p>
          <a:p>
            <a:pPr marL="266700" lvl="1" indent="0" algn="just">
              <a:buNone/>
            </a:pPr>
            <a:endParaRPr lang="fr-FR" dirty="0">
              <a:solidFill>
                <a:schemeClr val="bg1">
                  <a:lumMod val="10000"/>
                </a:schemeClr>
              </a:solidFill>
            </a:endParaRPr>
          </a:p>
          <a:p>
            <a:pPr marL="266700" lvl="1" indent="0" algn="just">
              <a:buNone/>
            </a:pPr>
            <a:r>
              <a:rPr lang="fr-FR" b="1" dirty="0">
                <a:solidFill>
                  <a:schemeClr val="tx1"/>
                </a:solidFill>
              </a:rPr>
              <a:t>Le livret d’évaluation finale des compétences (</a:t>
            </a:r>
            <a:r>
              <a:rPr lang="fr-FR" b="1">
                <a:solidFill>
                  <a:schemeClr val="tx1"/>
                </a:solidFill>
              </a:rPr>
              <a:t>outil n°4) </a:t>
            </a:r>
            <a:r>
              <a:rPr lang="fr-FR" dirty="0">
                <a:solidFill>
                  <a:schemeClr val="bg1">
                    <a:lumMod val="10000"/>
                  </a:schemeClr>
                </a:solidFill>
              </a:rPr>
              <a:t>est l’outil qui permet d’évaluer le candidat pour chacune des compétences visées par le CQP.</a:t>
            </a:r>
          </a:p>
          <a:p>
            <a:pPr marL="266700" lvl="1" indent="0" algn="just">
              <a:buNone/>
            </a:pPr>
            <a:r>
              <a:rPr lang="fr-FR" dirty="0">
                <a:solidFill>
                  <a:schemeClr val="bg1">
                    <a:lumMod val="10000"/>
                  </a:schemeClr>
                </a:solidFill>
              </a:rPr>
              <a:t>L’évaluation se déroule en deux temps : </a:t>
            </a:r>
          </a:p>
          <a:p>
            <a:pPr marL="495300" lvl="1" indent="-228600" algn="just">
              <a:buFont typeface="+mj-lt"/>
              <a:buAutoNum type="arabicPeriod"/>
            </a:pPr>
            <a:r>
              <a:rPr lang="fr-FR" dirty="0">
                <a:solidFill>
                  <a:schemeClr val="bg1">
                    <a:lumMod val="10000"/>
                  </a:schemeClr>
                </a:solidFill>
              </a:rPr>
              <a:t>Une évaluation en situation professionnelle par l’évaluateur interne. Cette évaluation  peut se dérouler au fil de l’eau et être renouvelée si nécessaire.</a:t>
            </a:r>
          </a:p>
          <a:p>
            <a:pPr marL="495300" lvl="1" indent="-228600" algn="just">
              <a:buFont typeface="+mj-lt"/>
              <a:buAutoNum type="arabicPeriod"/>
            </a:pPr>
            <a:r>
              <a:rPr lang="fr-FR" dirty="0">
                <a:solidFill>
                  <a:schemeClr val="bg1">
                    <a:lumMod val="10000"/>
                  </a:schemeClr>
                </a:solidFill>
              </a:rPr>
              <a:t>Un entretien avec un jury professionnel, composé de 2 professionnels désignés par la branche professionnelle et extérieure à l’entreprise.</a:t>
            </a:r>
          </a:p>
          <a:p>
            <a:pPr marL="495300" lvl="1" indent="-228600" algn="just">
              <a:buFont typeface="+mj-lt"/>
              <a:buAutoNum type="arabicPeriod"/>
            </a:pPr>
            <a:endParaRPr lang="fr-FR" dirty="0">
              <a:solidFill>
                <a:schemeClr val="bg1">
                  <a:lumMod val="10000"/>
                </a:schemeClr>
              </a:solidFill>
            </a:endParaRPr>
          </a:p>
          <a:p>
            <a:pPr marL="266700" lvl="1" indent="0" algn="just">
              <a:buNone/>
            </a:pPr>
            <a:r>
              <a:rPr lang="fr-FR" dirty="0">
                <a:solidFill>
                  <a:schemeClr val="bg1">
                    <a:lumMod val="10000"/>
                  </a:schemeClr>
                </a:solidFill>
              </a:rPr>
              <a:t>Lorsque toutes les compétences ont été évaluées, le dossier est adressé au jury national pour délibération.</a:t>
            </a:r>
          </a:p>
          <a:p>
            <a:pPr marL="266700" lvl="1" indent="0" algn="just">
              <a:buNone/>
            </a:pPr>
            <a:endParaRPr lang="fr-FR" dirty="0">
              <a:solidFill>
                <a:schemeClr val="bg1">
                  <a:lumMod val="10000"/>
                </a:schemeClr>
              </a:solidFill>
            </a:endParaRPr>
          </a:p>
          <a:p>
            <a:pPr marL="266700" lvl="1" indent="0" algn="just">
              <a:buNone/>
            </a:pPr>
            <a:endParaRPr lang="fr-FR" dirty="0">
              <a:solidFill>
                <a:schemeClr val="bg1">
                  <a:lumMod val="10000"/>
                </a:schemeClr>
              </a:solidFill>
            </a:endParaRPr>
          </a:p>
          <a:p>
            <a:pPr marL="266700" lvl="1" indent="0" algn="just">
              <a:buNone/>
            </a:pPr>
            <a:r>
              <a:rPr lang="fr-FR" b="1" dirty="0">
                <a:solidFill>
                  <a:schemeClr val="bg1">
                    <a:lumMod val="10000"/>
                  </a:schemeClr>
                </a:solidFill>
              </a:rPr>
              <a:t>Délivrance totale ou partielle du CQP</a:t>
            </a:r>
          </a:p>
          <a:p>
            <a:pPr marL="266700" lvl="1" indent="0" algn="just">
              <a:buNone/>
            </a:pPr>
            <a:endParaRPr lang="fr-FR" sz="600" dirty="0">
              <a:solidFill>
                <a:schemeClr val="bg1">
                  <a:lumMod val="10000"/>
                </a:schemeClr>
              </a:solidFill>
            </a:endParaRPr>
          </a:p>
          <a:p>
            <a:pPr marL="266700" lvl="1" indent="0" algn="just">
              <a:buNone/>
            </a:pPr>
            <a:r>
              <a:rPr lang="fr-FR" dirty="0">
                <a:solidFill>
                  <a:schemeClr val="bg1">
                    <a:lumMod val="10000"/>
                  </a:schemeClr>
                </a:solidFill>
              </a:rPr>
              <a:t>Pour chacun des candidats, le jury doit disposer des éléments suivants :</a:t>
            </a:r>
          </a:p>
          <a:p>
            <a:pPr lvl="1" algn="just">
              <a:buFont typeface="Wingdings" panose="05000000000000000000" pitchFamily="2" charset="2"/>
              <a:buChar char="Ü"/>
            </a:pPr>
            <a:r>
              <a:rPr lang="fr-FR" dirty="0"/>
              <a:t>OUTIL N°1 / Dossier du candidat </a:t>
            </a:r>
          </a:p>
          <a:p>
            <a:pPr lvl="1" algn="just">
              <a:buFont typeface="Wingdings" panose="05000000000000000000" pitchFamily="2" charset="2"/>
              <a:buChar char="Ü"/>
            </a:pPr>
            <a:r>
              <a:rPr lang="fr-FR" dirty="0"/>
              <a:t>OUTIL n° 3 /  Livret de suivi  CQP </a:t>
            </a:r>
            <a:r>
              <a:rPr lang="fr-FR" dirty="0">
                <a:solidFill>
                  <a:schemeClr val="tx2"/>
                </a:solidFill>
              </a:rPr>
              <a:t>(uniquement pour les candidats en contrat de professionnalisation)</a:t>
            </a:r>
          </a:p>
          <a:p>
            <a:pPr lvl="1" algn="just">
              <a:buFont typeface="Wingdings" panose="05000000000000000000" pitchFamily="2" charset="2"/>
              <a:buChar char="Ü"/>
            </a:pPr>
            <a:r>
              <a:rPr lang="fr-FR" dirty="0"/>
              <a:t>OUTIL n°4 / Livret d’évaluation finale des compétences renseigné par l’évaluateur interne et le jury professionnel</a:t>
            </a:r>
          </a:p>
          <a:p>
            <a:pPr marL="266700" lvl="1" indent="0" algn="just">
              <a:buNone/>
            </a:pPr>
            <a:endParaRPr lang="fr-FR" dirty="0">
              <a:solidFill>
                <a:schemeClr val="bg1">
                  <a:lumMod val="10000"/>
                </a:schemeClr>
              </a:solidFill>
            </a:endParaRPr>
          </a:p>
          <a:p>
            <a:pPr marL="266700" lvl="1" indent="0" algn="just">
              <a:buNone/>
            </a:pPr>
            <a:r>
              <a:rPr lang="fr-FR" dirty="0">
                <a:solidFill>
                  <a:schemeClr val="bg1">
                    <a:lumMod val="10000"/>
                  </a:schemeClr>
                </a:solidFill>
              </a:rPr>
              <a:t>Au vu des évaluations réalisées, le jury délibérera sur une délivrance totale ou partielle ou la non délivrance du CQP. </a:t>
            </a:r>
          </a:p>
          <a:p>
            <a:pPr marL="266700" lvl="1" indent="0" algn="just">
              <a:buNone/>
            </a:pPr>
            <a:r>
              <a:rPr lang="fr-FR" dirty="0">
                <a:solidFill>
                  <a:srgbClr val="F2F2F2">
                    <a:lumMod val="10000"/>
                  </a:srgbClr>
                </a:solidFill>
              </a:rPr>
              <a:t>En cas de délivrance partielle, le candidat garde le bénéfice des domaines de compétences acquis pendant 5 ans</a:t>
            </a:r>
          </a:p>
          <a:p>
            <a:pPr marL="266700" lvl="1" indent="0" algn="just">
              <a:buNone/>
            </a:pPr>
            <a:r>
              <a:rPr lang="fr-FR" dirty="0">
                <a:solidFill>
                  <a:schemeClr val="bg1">
                    <a:lumMod val="10000"/>
                  </a:schemeClr>
                </a:solidFill>
              </a:rPr>
              <a:t>La décision du jury paritaire est souveraine et susceptible d’aucun recours.</a:t>
            </a:r>
          </a:p>
          <a:p>
            <a:pPr marL="0" indent="0" algn="just">
              <a:buNone/>
            </a:pPr>
            <a:endParaRPr lang="fr-FR" dirty="0">
              <a:solidFill>
                <a:schemeClr val="bg1">
                  <a:lumMod val="10000"/>
                </a:schemeClr>
              </a:solidFill>
            </a:endParaRPr>
          </a:p>
          <a:p>
            <a:pPr marL="0" indent="0" algn="just">
              <a:buNone/>
            </a:pPr>
            <a:endParaRPr lang="fr-FR" dirty="0">
              <a:solidFill>
                <a:schemeClr val="bg1">
                  <a:lumMod val="10000"/>
                </a:schemeClr>
              </a:solidFill>
            </a:endParaRPr>
          </a:p>
          <a:p>
            <a:pPr marL="0" indent="0" algn="just">
              <a:buNone/>
            </a:pPr>
            <a:endParaRPr lang="fr-FR" dirty="0">
              <a:solidFill>
                <a:schemeClr val="bg1">
                  <a:lumMod val="10000"/>
                </a:scheme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6</a:t>
            </a:fld>
            <a:endParaRPr lang="fr-BE" dirty="0">
              <a:solidFill>
                <a:srgbClr val="333399">
                  <a:tint val="75000"/>
                </a:srgbClr>
              </a:solidFill>
            </a:endParaRPr>
          </a:p>
        </p:txBody>
      </p:sp>
      <p:sp>
        <p:nvSpPr>
          <p:cNvPr id="5" name="Ellipse 4"/>
          <p:cNvSpPr>
            <a:spLocks noChangeAspect="1"/>
          </p:cNvSpPr>
          <p:nvPr/>
        </p:nvSpPr>
        <p:spPr>
          <a:xfrm>
            <a:off x="548680" y="1043608"/>
            <a:ext cx="288000" cy="288000"/>
          </a:xfrm>
          <a:prstGeom prst="ellipse">
            <a:avLst/>
          </a:prstGeom>
          <a:solidFill>
            <a:srgbClr val="7B7BD3"/>
          </a:solidFill>
          <a:ln w="38100" cap="flat" cmpd="sng" algn="ctr">
            <a:solidFill>
              <a:srgbClr val="F2F2F2"/>
            </a:solidFill>
            <a:prstDash val="solid"/>
          </a:ln>
          <a:effectLst>
            <a:innerShdw blurRad="177800" dist="50800" dir="16200000">
              <a:prstClr val="black">
                <a:alpha val="50000"/>
              </a:prstClr>
            </a:innerShdw>
          </a:effectLst>
        </p:spPr>
        <p:txBody>
          <a:bodyPr lIns="72000" rIns="72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050" kern="0" spc="200" noProof="0" dirty="0">
                <a:solidFill>
                  <a:srgbClr val="FFFFFF"/>
                </a:solidFill>
                <a:latin typeface="Haettenschweiler" pitchFamily="34" charset="0"/>
                <a:cs typeface="Arial" pitchFamily="34" charset="0"/>
              </a:rPr>
              <a:t>4</a:t>
            </a:r>
            <a:endParaRPr kumimoji="0" lang="fr-FR" sz="140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endParaRPr>
          </a:p>
        </p:txBody>
      </p:sp>
      <p:sp>
        <p:nvSpPr>
          <p:cNvPr id="7" name="Ellipse 6"/>
          <p:cNvSpPr>
            <a:spLocks noChangeAspect="1"/>
          </p:cNvSpPr>
          <p:nvPr/>
        </p:nvSpPr>
        <p:spPr>
          <a:xfrm>
            <a:off x="557080" y="4211992"/>
            <a:ext cx="288000" cy="288000"/>
          </a:xfrm>
          <a:prstGeom prst="ellipse">
            <a:avLst/>
          </a:prstGeom>
          <a:solidFill>
            <a:srgbClr val="7B7BD3"/>
          </a:solidFill>
          <a:ln w="38100" cap="flat" cmpd="sng" algn="ctr">
            <a:solidFill>
              <a:srgbClr val="F2F2F2"/>
            </a:solidFill>
            <a:prstDash val="solid"/>
          </a:ln>
          <a:effectLst>
            <a:innerShdw blurRad="177800" dist="50800" dir="16200000">
              <a:prstClr val="black">
                <a:alpha val="50000"/>
              </a:prstClr>
            </a:innerShdw>
          </a:effectLst>
        </p:spPr>
        <p:txBody>
          <a:bodyPr lIns="72000" rIns="72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050" kern="0" spc="200" noProof="0" dirty="0">
                <a:solidFill>
                  <a:srgbClr val="FFFFFF"/>
                </a:solidFill>
                <a:latin typeface="Haettenschweiler" pitchFamily="34" charset="0"/>
                <a:cs typeface="Arial" pitchFamily="34" charset="0"/>
              </a:rPr>
              <a:t>5</a:t>
            </a:r>
            <a:endParaRPr kumimoji="0" lang="fr-FR" sz="140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endParaRPr>
          </a:p>
        </p:txBody>
      </p:sp>
    </p:spTree>
    <p:extLst>
      <p:ext uri="{BB962C8B-B14F-4D97-AF65-F5344CB8AC3E}">
        <p14:creationId xmlns:p14="http://schemas.microsoft.com/office/powerpoint/2010/main" val="15430265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Rappel de la démarche d’accès au CQP par la VAE</a:t>
            </a:r>
          </a:p>
        </p:txBody>
      </p:sp>
      <p:sp>
        <p:nvSpPr>
          <p:cNvPr id="3" name="Espace réservé du numéro de diapositive 2"/>
          <p:cNvSpPr>
            <a:spLocks noGrp="1"/>
          </p:cNvSpPr>
          <p:nvPr>
            <p:ph type="sldNum" sz="quarter" idx="12"/>
          </p:nvPr>
        </p:nvSpPr>
        <p:spPr/>
        <p:txBody>
          <a:bodyPr/>
          <a:lstStyle/>
          <a:p>
            <a:fld id="{CF4668DC-857F-487D-BFFA-8C0CA5037977}" type="slidenum">
              <a:rPr lang="fr-BE" smtClean="0">
                <a:solidFill>
                  <a:srgbClr val="333399">
                    <a:tint val="75000"/>
                  </a:srgbClr>
                </a:solidFill>
              </a:rPr>
              <a:pPr/>
              <a:t>7</a:t>
            </a:fld>
            <a:endParaRPr lang="fr-BE" dirty="0">
              <a:solidFill>
                <a:srgbClr val="333399">
                  <a:tint val="75000"/>
                </a:srgbClr>
              </a:solidFill>
            </a:endParaRPr>
          </a:p>
        </p:txBody>
      </p:sp>
      <p:sp>
        <p:nvSpPr>
          <p:cNvPr id="4" name="Rectangle 3"/>
          <p:cNvSpPr/>
          <p:nvPr/>
        </p:nvSpPr>
        <p:spPr>
          <a:xfrm>
            <a:off x="1556793" y="5655487"/>
            <a:ext cx="4680000" cy="1692000"/>
          </a:xfrm>
          <a:prstGeom prst="rect">
            <a:avLst/>
          </a:prstGeom>
          <a:ln/>
        </p:spPr>
        <p:style>
          <a:lnRef idx="2">
            <a:schemeClr val="accent2"/>
          </a:lnRef>
          <a:fillRef idx="1">
            <a:schemeClr val="lt1"/>
          </a:fillRef>
          <a:effectRef idx="0">
            <a:schemeClr val="accent2"/>
          </a:effectRef>
          <a:fontRef idx="minor">
            <a:schemeClr val="dk1"/>
          </a:fontRef>
        </p:style>
        <p:txBody>
          <a:bodyPr rtlCol="0" anchor="t"/>
          <a:lstStyle/>
          <a:p>
            <a:pPr algn="ctr"/>
            <a:r>
              <a:rPr lang="fr-FR" sz="1000" b="1" dirty="0">
                <a:solidFill>
                  <a:srgbClr val="F2F2F2">
                    <a:lumMod val="10000"/>
                  </a:srgbClr>
                </a:solidFill>
                <a:latin typeface="Century Gothic"/>
              </a:rPr>
              <a:t>EVALUATION DES COMPETENCES</a:t>
            </a:r>
          </a:p>
          <a:p>
            <a:pPr algn="ctr"/>
            <a:r>
              <a:rPr lang="fr-FR" sz="1000" i="1" dirty="0">
                <a:solidFill>
                  <a:srgbClr val="F2F2F2">
                    <a:lumMod val="10000"/>
                  </a:srgbClr>
                </a:solidFill>
                <a:latin typeface="Century Gothic"/>
              </a:rPr>
              <a:t>Candidat, jury professionnel CPNE </a:t>
            </a:r>
          </a:p>
          <a:p>
            <a:pPr algn="ctr"/>
            <a:r>
              <a:rPr lang="fr-FR" sz="1000" i="1" dirty="0">
                <a:solidFill>
                  <a:srgbClr val="F2F2F2">
                    <a:lumMod val="10000"/>
                  </a:srgbClr>
                </a:solidFill>
                <a:latin typeface="Century Gothic"/>
              </a:rPr>
              <a:t>(étude du dossier VAE et entretien)</a:t>
            </a:r>
          </a:p>
          <a:p>
            <a:pPr algn="ctr"/>
            <a:endParaRPr lang="fr-FR" sz="1000" i="1" dirty="0">
              <a:solidFill>
                <a:srgbClr val="F2F2F2">
                  <a:lumMod val="10000"/>
                </a:srgbClr>
              </a:solidFill>
              <a:latin typeface="Century Gothic"/>
            </a:endParaRPr>
          </a:p>
          <a:p>
            <a:pPr marL="171450" indent="-171450">
              <a:spcBef>
                <a:spcPts val="600"/>
              </a:spcBef>
              <a:buFont typeface="Wingdings 3" pitchFamily="18" charset="2"/>
              <a:buChar char="º"/>
            </a:pPr>
            <a:r>
              <a:rPr lang="fr-FR" sz="1000" b="1" dirty="0">
                <a:solidFill>
                  <a:srgbClr val="333399"/>
                </a:solidFill>
                <a:latin typeface="+mj-lt"/>
              </a:rPr>
              <a:t>OUTIL n° 1  / Dossier du candidat</a:t>
            </a:r>
            <a:endParaRPr lang="fr-FR" sz="1000" dirty="0">
              <a:solidFill>
                <a:srgbClr val="333399"/>
              </a:solidFill>
              <a:latin typeface="+mj-lt"/>
            </a:endParaRPr>
          </a:p>
          <a:p>
            <a:pPr marL="171450" indent="-171450">
              <a:spcBef>
                <a:spcPts val="600"/>
              </a:spcBef>
              <a:buFont typeface="Wingdings 3" pitchFamily="18" charset="2"/>
              <a:buChar char="º"/>
            </a:pPr>
            <a:r>
              <a:rPr lang="fr-FR" sz="1000" b="1" i="1" dirty="0">
                <a:solidFill>
                  <a:srgbClr val="333399"/>
                </a:solidFill>
                <a:latin typeface="Century Gothic"/>
              </a:rPr>
              <a:t>OUTIL A / </a:t>
            </a:r>
            <a:r>
              <a:rPr lang="fr-FR" sz="1000" b="1" dirty="0">
                <a:solidFill>
                  <a:srgbClr val="333399"/>
                </a:solidFill>
                <a:latin typeface="Century Gothic"/>
              </a:rPr>
              <a:t>Livret descriptif des activités </a:t>
            </a:r>
            <a:r>
              <a:rPr lang="fr-FR" sz="1000" b="1" i="1" dirty="0">
                <a:solidFill>
                  <a:srgbClr val="333399"/>
                </a:solidFill>
                <a:latin typeface="Century Gothic"/>
              </a:rPr>
              <a:t>VAE du candidat</a:t>
            </a:r>
          </a:p>
          <a:p>
            <a:pPr marL="171450" indent="-171450">
              <a:spcBef>
                <a:spcPts val="600"/>
              </a:spcBef>
              <a:buFont typeface="Wingdings 3" pitchFamily="18" charset="2"/>
              <a:buChar char="º"/>
            </a:pPr>
            <a:r>
              <a:rPr lang="fr-FR" sz="1000" b="1" i="1" dirty="0">
                <a:solidFill>
                  <a:srgbClr val="333399"/>
                </a:solidFill>
                <a:latin typeface="Century Gothic"/>
              </a:rPr>
              <a:t>OUTIL B / Livret d’évaluation VAE du jury professionnel</a:t>
            </a:r>
          </a:p>
          <a:p>
            <a:pPr marL="171450" indent="-171450">
              <a:spcBef>
                <a:spcPts val="600"/>
              </a:spcBef>
              <a:buFont typeface="Wingdings 3" pitchFamily="18" charset="2"/>
              <a:buChar char="º"/>
            </a:pPr>
            <a:r>
              <a:rPr lang="fr-FR" sz="1000" b="1" i="1" dirty="0">
                <a:solidFill>
                  <a:srgbClr val="333399"/>
                </a:solidFill>
                <a:latin typeface="Century Gothic"/>
              </a:rPr>
              <a:t>OUTIL n°5 / Guide  jury professionnel</a:t>
            </a:r>
          </a:p>
        </p:txBody>
      </p:sp>
      <p:sp>
        <p:nvSpPr>
          <p:cNvPr id="5" name="Rectangle 4"/>
          <p:cNvSpPr/>
          <p:nvPr/>
        </p:nvSpPr>
        <p:spPr>
          <a:xfrm>
            <a:off x="1556793" y="4428108"/>
            <a:ext cx="4680000" cy="954060"/>
          </a:xfrm>
          <a:prstGeom prst="rect">
            <a:avLst/>
          </a:prstGeom>
          <a:ln/>
        </p:spPr>
        <p:style>
          <a:lnRef idx="2">
            <a:schemeClr val="accent2"/>
          </a:lnRef>
          <a:fillRef idx="1">
            <a:schemeClr val="lt1"/>
          </a:fillRef>
          <a:effectRef idx="0">
            <a:schemeClr val="accent2"/>
          </a:effectRef>
          <a:fontRef idx="minor">
            <a:schemeClr val="dk1"/>
          </a:fontRef>
        </p:style>
        <p:txBody>
          <a:bodyPr rtlCol="0" anchor="t"/>
          <a:lstStyle/>
          <a:p>
            <a:pPr algn="ctr"/>
            <a:r>
              <a:rPr lang="fr-FR" sz="1000" b="1" dirty="0">
                <a:solidFill>
                  <a:srgbClr val="F2F2F2">
                    <a:lumMod val="10000"/>
                  </a:srgbClr>
                </a:solidFill>
                <a:latin typeface="Century Gothic"/>
              </a:rPr>
              <a:t>RENSEIGNEMENT DU DOSSIER VAE</a:t>
            </a:r>
          </a:p>
          <a:p>
            <a:pPr algn="ctr"/>
            <a:r>
              <a:rPr lang="fr-FR" sz="1000" i="1" dirty="0">
                <a:solidFill>
                  <a:srgbClr val="F2F2F2">
                    <a:lumMod val="10000"/>
                  </a:srgbClr>
                </a:solidFill>
                <a:latin typeface="Century Gothic"/>
              </a:rPr>
              <a:t>Candidat et organisme VAE</a:t>
            </a:r>
          </a:p>
          <a:p>
            <a:pPr algn="ctr"/>
            <a:endParaRPr lang="fr-FR" sz="1000" b="1" dirty="0">
              <a:solidFill>
                <a:srgbClr val="F2F2F2">
                  <a:lumMod val="10000"/>
                </a:srgbClr>
              </a:solidFill>
              <a:latin typeface="Century Gothic"/>
            </a:endParaRPr>
          </a:p>
          <a:p>
            <a:pPr marL="171450" indent="-171450">
              <a:buFont typeface="Wingdings 3" pitchFamily="18" charset="2"/>
              <a:buChar char="º"/>
            </a:pPr>
            <a:r>
              <a:rPr lang="fr-FR" sz="1000" b="1" dirty="0">
                <a:solidFill>
                  <a:srgbClr val="333399"/>
                </a:solidFill>
                <a:latin typeface="Century Gothic"/>
              </a:rPr>
              <a:t>OUTIL A / Livret descriptif des activités VAE du candidat</a:t>
            </a:r>
            <a:endParaRPr lang="fr-FR" sz="1000" b="1" dirty="0">
              <a:solidFill>
                <a:srgbClr val="F2F2F2">
                  <a:lumMod val="10000"/>
                </a:srgbClr>
              </a:solidFill>
              <a:latin typeface="Century Gothic"/>
            </a:endParaRPr>
          </a:p>
        </p:txBody>
      </p:sp>
      <p:sp>
        <p:nvSpPr>
          <p:cNvPr id="6" name="Rectangle 5"/>
          <p:cNvSpPr/>
          <p:nvPr/>
        </p:nvSpPr>
        <p:spPr>
          <a:xfrm>
            <a:off x="1556793" y="1115616"/>
            <a:ext cx="4680000" cy="540000"/>
          </a:xfrm>
          <a:prstGeom prst="rect">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spcBef>
                <a:spcPts val="600"/>
              </a:spcBef>
            </a:pPr>
            <a:r>
              <a:rPr lang="fr-FR" sz="1100" b="1" dirty="0">
                <a:solidFill>
                  <a:srgbClr val="FFFFFF"/>
                </a:solidFill>
                <a:latin typeface="Century Gothic"/>
              </a:rPr>
              <a:t>Salarié(e) en poste et  demandeur(se) d’emploi ayant 3 ans d’expérience dans le métier durant les 5 dernières années</a:t>
            </a:r>
            <a:endParaRPr lang="fr-FR" sz="1050" dirty="0">
              <a:solidFill>
                <a:srgbClr val="FFFFFF"/>
              </a:solidFill>
              <a:latin typeface="Century Gothic"/>
            </a:endParaRPr>
          </a:p>
        </p:txBody>
      </p:sp>
      <p:sp>
        <p:nvSpPr>
          <p:cNvPr id="7" name="Rectangle 6"/>
          <p:cNvSpPr/>
          <p:nvPr/>
        </p:nvSpPr>
        <p:spPr>
          <a:xfrm>
            <a:off x="1556793" y="1979712"/>
            <a:ext cx="4680000" cy="576000"/>
          </a:xfrm>
          <a:prstGeom prst="rect">
            <a:avLst/>
          </a:prstGeom>
          <a:ln/>
        </p:spPr>
        <p:style>
          <a:lnRef idx="2">
            <a:schemeClr val="accent2"/>
          </a:lnRef>
          <a:fillRef idx="1">
            <a:schemeClr val="lt1"/>
          </a:fillRef>
          <a:effectRef idx="0">
            <a:schemeClr val="accent2"/>
          </a:effectRef>
          <a:fontRef idx="minor">
            <a:schemeClr val="dk1"/>
          </a:fontRef>
        </p:style>
        <p:txBody>
          <a:bodyPr rtlCol="0" anchor="t"/>
          <a:lstStyle/>
          <a:p>
            <a:pPr algn="ctr">
              <a:spcBef>
                <a:spcPts val="600"/>
              </a:spcBef>
            </a:pPr>
            <a:r>
              <a:rPr lang="fr-FR" sz="1000" b="1" dirty="0">
                <a:solidFill>
                  <a:srgbClr val="F2F2F2">
                    <a:lumMod val="10000"/>
                  </a:srgbClr>
                </a:solidFill>
                <a:latin typeface="Century Gothic"/>
              </a:rPr>
              <a:t>PRÉSENTATION DE LA DÉMARCHE DE CERTIFICATION</a:t>
            </a:r>
          </a:p>
          <a:p>
            <a:pPr marL="285750" indent="-285750" algn="ctr">
              <a:buFont typeface="Wingdings 3" pitchFamily="18" charset="2"/>
              <a:buChar char="º"/>
            </a:pPr>
            <a:r>
              <a:rPr lang="fr-FR" sz="1000" b="1" i="1" dirty="0">
                <a:solidFill>
                  <a:srgbClr val="333399"/>
                </a:solidFill>
                <a:latin typeface="Century Gothic"/>
              </a:rPr>
              <a:t>CQP : Mode d’emploi</a:t>
            </a:r>
          </a:p>
          <a:p>
            <a:pPr marL="285750" indent="-285750" algn="ctr">
              <a:buFont typeface="Wingdings 3" pitchFamily="18" charset="2"/>
              <a:buChar char="º"/>
            </a:pPr>
            <a:r>
              <a:rPr lang="fr-FR" sz="1000" b="1" i="1" dirty="0">
                <a:solidFill>
                  <a:srgbClr val="333399"/>
                </a:solidFill>
                <a:latin typeface="Century Gothic"/>
              </a:rPr>
              <a:t>Référentiel activité et compétence CQP</a:t>
            </a:r>
            <a:endParaRPr lang="fr-FR" sz="1000" i="1" dirty="0">
              <a:solidFill>
                <a:srgbClr val="333399"/>
              </a:solidFill>
              <a:latin typeface="Century Gothic"/>
            </a:endParaRPr>
          </a:p>
        </p:txBody>
      </p:sp>
      <p:sp>
        <p:nvSpPr>
          <p:cNvPr id="8" name="Rectangle 7"/>
          <p:cNvSpPr/>
          <p:nvPr/>
        </p:nvSpPr>
        <p:spPr>
          <a:xfrm>
            <a:off x="1556793" y="2780584"/>
            <a:ext cx="4680000" cy="648000"/>
          </a:xfrm>
          <a:prstGeom prst="rect">
            <a:avLst/>
          </a:prstGeom>
          <a:ln/>
        </p:spPr>
        <p:style>
          <a:lnRef idx="2">
            <a:schemeClr val="accent2"/>
          </a:lnRef>
          <a:fillRef idx="1">
            <a:schemeClr val="lt1"/>
          </a:fillRef>
          <a:effectRef idx="0">
            <a:schemeClr val="accent2"/>
          </a:effectRef>
          <a:fontRef idx="minor">
            <a:schemeClr val="dk1"/>
          </a:fontRef>
        </p:style>
        <p:txBody>
          <a:bodyPr rtlCol="0" anchor="t"/>
          <a:lstStyle>
            <a:defPPr>
              <a:defRPr lang="fr-FR"/>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fr-FR" sz="1000" b="1" dirty="0">
                <a:solidFill>
                  <a:srgbClr val="F2F2F2">
                    <a:lumMod val="10000"/>
                  </a:srgbClr>
                </a:solidFill>
                <a:latin typeface="Century Gothic"/>
              </a:rPr>
              <a:t>DEMANDE DE RECEVABILITE</a:t>
            </a:r>
          </a:p>
          <a:p>
            <a:pPr algn="ctr"/>
            <a:r>
              <a:rPr lang="fr-FR" sz="1000" i="1" dirty="0">
                <a:solidFill>
                  <a:srgbClr val="F2F2F2">
                    <a:lumMod val="10000"/>
                  </a:srgbClr>
                </a:solidFill>
                <a:latin typeface="Century Gothic"/>
              </a:rPr>
              <a:t>Candidat</a:t>
            </a:r>
            <a:endParaRPr lang="fr-FR" sz="1000" b="1" i="1" dirty="0">
              <a:solidFill>
                <a:srgbClr val="F2F2F2">
                  <a:lumMod val="10000"/>
                </a:srgbClr>
              </a:solidFill>
              <a:latin typeface="Century Gothic"/>
            </a:endParaRPr>
          </a:p>
          <a:p>
            <a:pPr marL="285750" indent="-285750">
              <a:spcBef>
                <a:spcPts val="600"/>
              </a:spcBef>
              <a:buFont typeface="Wingdings 3" pitchFamily="18" charset="2"/>
              <a:buChar char="º"/>
            </a:pPr>
            <a:r>
              <a:rPr lang="fr-FR" sz="1000" b="1" i="1" dirty="0">
                <a:solidFill>
                  <a:srgbClr val="333399"/>
                </a:solidFill>
                <a:latin typeface="Century Gothic"/>
              </a:rPr>
              <a:t>OUTIL n° 1  / Dossier du candidat</a:t>
            </a:r>
            <a:endParaRPr lang="fr-FR" sz="1000" i="1" dirty="0">
              <a:solidFill>
                <a:srgbClr val="333399"/>
              </a:solidFill>
              <a:latin typeface="Century Gothic"/>
            </a:endParaRPr>
          </a:p>
        </p:txBody>
      </p:sp>
      <p:sp>
        <p:nvSpPr>
          <p:cNvPr id="9" name="Rectangle 8"/>
          <p:cNvSpPr/>
          <p:nvPr/>
        </p:nvSpPr>
        <p:spPr>
          <a:xfrm>
            <a:off x="1556793" y="3536576"/>
            <a:ext cx="4680000" cy="648000"/>
          </a:xfrm>
          <a:prstGeom prst="rect">
            <a:avLst/>
          </a:prstGeom>
          <a:ln/>
        </p:spPr>
        <p:style>
          <a:lnRef idx="2">
            <a:schemeClr val="accent2"/>
          </a:lnRef>
          <a:fillRef idx="1">
            <a:schemeClr val="lt1"/>
          </a:fillRef>
          <a:effectRef idx="0">
            <a:schemeClr val="accent2"/>
          </a:effectRef>
          <a:fontRef idx="minor">
            <a:schemeClr val="dk1"/>
          </a:fontRef>
        </p:style>
        <p:txBody>
          <a:bodyPr lIns="36000" rIns="36000" rtlCol="0" anchor="t"/>
          <a:lstStyle>
            <a:defPPr>
              <a:defRPr lang="fr-FR"/>
            </a:defPPr>
            <a:lvl1pPr marL="0" algn="l" defTabSz="914400" rtl="0" eaLnBrk="1" latinLnBrk="0" hangingPunct="1">
              <a:defRPr sz="1800" kern="1200">
                <a:solidFill>
                  <a:schemeClr val="dk1"/>
                </a:solidFill>
                <a:latin typeface="+mn-lt"/>
                <a:ea typeface="+mn-ea"/>
                <a:cs typeface="+mn-cs"/>
              </a:defRPr>
            </a:lvl1pPr>
            <a:lvl2pPr marL="457200" algn="l" defTabSz="914400" rtl="0" eaLnBrk="1" latinLnBrk="0" hangingPunct="1">
              <a:defRPr sz="1800" kern="1200">
                <a:solidFill>
                  <a:schemeClr val="dk1"/>
                </a:solidFill>
                <a:latin typeface="+mn-lt"/>
                <a:ea typeface="+mn-ea"/>
                <a:cs typeface="+mn-cs"/>
              </a:defRPr>
            </a:lvl2pPr>
            <a:lvl3pPr marL="914400" algn="l" defTabSz="914400" rtl="0" eaLnBrk="1" latinLnBrk="0" hangingPunct="1">
              <a:defRPr sz="1800" kern="1200">
                <a:solidFill>
                  <a:schemeClr val="dk1"/>
                </a:solidFill>
                <a:latin typeface="+mn-lt"/>
                <a:ea typeface="+mn-ea"/>
                <a:cs typeface="+mn-cs"/>
              </a:defRPr>
            </a:lvl3pPr>
            <a:lvl4pPr marL="1371600" algn="l" defTabSz="914400" rtl="0" eaLnBrk="1" latinLnBrk="0" hangingPunct="1">
              <a:defRPr sz="1800" kern="1200">
                <a:solidFill>
                  <a:schemeClr val="dk1"/>
                </a:solidFill>
                <a:latin typeface="+mn-lt"/>
                <a:ea typeface="+mn-ea"/>
                <a:cs typeface="+mn-cs"/>
              </a:defRPr>
            </a:lvl4pPr>
            <a:lvl5pPr marL="1828800" algn="l" defTabSz="914400" rtl="0" eaLnBrk="1" latinLnBrk="0" hangingPunct="1">
              <a:defRPr sz="1800" kern="1200">
                <a:solidFill>
                  <a:schemeClr val="dk1"/>
                </a:solidFill>
                <a:latin typeface="+mn-lt"/>
                <a:ea typeface="+mn-ea"/>
                <a:cs typeface="+mn-cs"/>
              </a:defRPr>
            </a:lvl5pPr>
            <a:lvl6pPr marL="2286000" algn="l" defTabSz="914400" rtl="0" eaLnBrk="1" latinLnBrk="0" hangingPunct="1">
              <a:defRPr sz="1800" kern="1200">
                <a:solidFill>
                  <a:schemeClr val="dk1"/>
                </a:solidFill>
                <a:latin typeface="+mn-lt"/>
                <a:ea typeface="+mn-ea"/>
                <a:cs typeface="+mn-cs"/>
              </a:defRPr>
            </a:lvl6pPr>
            <a:lvl7pPr marL="2743200" algn="l" defTabSz="914400" rtl="0" eaLnBrk="1" latinLnBrk="0" hangingPunct="1">
              <a:defRPr sz="1800" kern="1200">
                <a:solidFill>
                  <a:schemeClr val="dk1"/>
                </a:solidFill>
                <a:latin typeface="+mn-lt"/>
                <a:ea typeface="+mn-ea"/>
                <a:cs typeface="+mn-cs"/>
              </a:defRPr>
            </a:lvl7pPr>
            <a:lvl8pPr marL="3200400" algn="l" defTabSz="914400" rtl="0" eaLnBrk="1" latinLnBrk="0" hangingPunct="1">
              <a:defRPr sz="1800" kern="1200">
                <a:solidFill>
                  <a:schemeClr val="dk1"/>
                </a:solidFill>
                <a:latin typeface="+mn-lt"/>
                <a:ea typeface="+mn-ea"/>
                <a:cs typeface="+mn-cs"/>
              </a:defRPr>
            </a:lvl8pPr>
            <a:lvl9pPr marL="3657600" algn="l" defTabSz="914400" rtl="0" eaLnBrk="1" latinLnBrk="0" hangingPunct="1">
              <a:defRPr sz="1800" kern="1200">
                <a:solidFill>
                  <a:schemeClr val="dk1"/>
                </a:solidFill>
                <a:latin typeface="+mn-lt"/>
                <a:ea typeface="+mn-ea"/>
                <a:cs typeface="+mn-cs"/>
              </a:defRPr>
            </a:lvl9pPr>
          </a:lstStyle>
          <a:p>
            <a:pPr algn="ctr"/>
            <a:r>
              <a:rPr lang="fr-FR" sz="1000" b="1" dirty="0">
                <a:solidFill>
                  <a:srgbClr val="F2F2F2">
                    <a:lumMod val="10000"/>
                  </a:srgbClr>
                </a:solidFill>
                <a:latin typeface="Century Gothic"/>
              </a:rPr>
              <a:t>DECISION DE RECEVABILITE</a:t>
            </a:r>
          </a:p>
          <a:p>
            <a:pPr algn="ctr"/>
            <a:r>
              <a:rPr lang="fr-FR" sz="1000" dirty="0">
                <a:solidFill>
                  <a:srgbClr val="F2F2F2">
                    <a:lumMod val="10000"/>
                  </a:srgbClr>
                </a:solidFill>
                <a:latin typeface="Century Gothic"/>
              </a:rPr>
              <a:t>Organisme de formation</a:t>
            </a:r>
          </a:p>
          <a:p>
            <a:pPr algn="ctr"/>
            <a:endParaRPr lang="fr-FR" sz="600" dirty="0">
              <a:solidFill>
                <a:srgbClr val="F2F2F2">
                  <a:lumMod val="10000"/>
                </a:srgbClr>
              </a:solidFill>
              <a:latin typeface="Century Gothic"/>
            </a:endParaRPr>
          </a:p>
          <a:p>
            <a:pPr marL="171450" indent="-171450">
              <a:buFont typeface="Wingdings 3" pitchFamily="18" charset="2"/>
              <a:buChar char="º"/>
            </a:pPr>
            <a:r>
              <a:rPr lang="fr-FR" sz="1000" b="1" dirty="0">
                <a:solidFill>
                  <a:srgbClr val="333399"/>
                </a:solidFill>
                <a:latin typeface="Century Gothic"/>
              </a:rPr>
              <a:t>OUTIL n°7 / Analyse de la recevabilité VAE</a:t>
            </a:r>
            <a:endParaRPr lang="fr-FR" sz="1000" dirty="0">
              <a:solidFill>
                <a:srgbClr val="F2F2F2">
                  <a:lumMod val="10000"/>
                </a:srgbClr>
              </a:solidFill>
              <a:latin typeface="Century Gothic"/>
            </a:endParaRPr>
          </a:p>
        </p:txBody>
      </p:sp>
      <p:sp>
        <p:nvSpPr>
          <p:cNvPr id="10" name="Rectangle 9"/>
          <p:cNvSpPr/>
          <p:nvPr/>
        </p:nvSpPr>
        <p:spPr>
          <a:xfrm>
            <a:off x="1556793" y="7620123"/>
            <a:ext cx="4680000" cy="864000"/>
          </a:xfrm>
          <a:prstGeom prst="rect">
            <a:avLst/>
          </a:prstGeom>
          <a:ln/>
        </p:spPr>
        <p:style>
          <a:lnRef idx="2">
            <a:schemeClr val="accent2"/>
          </a:lnRef>
          <a:fillRef idx="1">
            <a:schemeClr val="lt1"/>
          </a:fillRef>
          <a:effectRef idx="0">
            <a:schemeClr val="accent2"/>
          </a:effectRef>
          <a:fontRef idx="minor">
            <a:schemeClr val="dk1"/>
          </a:fontRef>
        </p:style>
        <p:txBody>
          <a:bodyPr rtlCol="0" anchor="t"/>
          <a:lstStyle/>
          <a:p>
            <a:pPr algn="ctr"/>
            <a:r>
              <a:rPr lang="fr-FR" sz="1000" b="1" dirty="0">
                <a:solidFill>
                  <a:srgbClr val="F2F2F2">
                    <a:lumMod val="10000"/>
                  </a:srgbClr>
                </a:solidFill>
                <a:latin typeface="Century Gothic"/>
              </a:rPr>
              <a:t>DELIBERATION</a:t>
            </a:r>
          </a:p>
          <a:p>
            <a:pPr algn="ctr"/>
            <a:r>
              <a:rPr lang="fr-FR" sz="1000" dirty="0">
                <a:solidFill>
                  <a:srgbClr val="F2F2F2">
                    <a:lumMod val="10000"/>
                  </a:srgbClr>
                </a:solidFill>
                <a:latin typeface="Century Gothic"/>
              </a:rPr>
              <a:t>Jury national</a:t>
            </a:r>
          </a:p>
          <a:p>
            <a:pPr marL="285750" indent="-285750">
              <a:spcBef>
                <a:spcPts val="600"/>
              </a:spcBef>
              <a:buFont typeface="Wingdings 3" pitchFamily="18" charset="2"/>
              <a:buChar char="º"/>
            </a:pPr>
            <a:r>
              <a:rPr lang="fr-FR" sz="1000" b="1" i="1" dirty="0">
                <a:solidFill>
                  <a:srgbClr val="333399"/>
                </a:solidFill>
                <a:latin typeface="Century Gothic"/>
              </a:rPr>
              <a:t>OUTILS n°1 &amp; A &amp; B</a:t>
            </a:r>
          </a:p>
          <a:p>
            <a:pPr marL="285750" indent="-285750">
              <a:spcBef>
                <a:spcPts val="600"/>
              </a:spcBef>
              <a:buFont typeface="Wingdings 3" pitchFamily="18" charset="2"/>
              <a:buChar char="º"/>
            </a:pPr>
            <a:r>
              <a:rPr lang="fr-FR" sz="1000" b="1" i="1" dirty="0">
                <a:solidFill>
                  <a:srgbClr val="333399"/>
                </a:solidFill>
                <a:latin typeface="Century Gothic"/>
              </a:rPr>
              <a:t>OUTIL n° 6 / Guide jury national </a:t>
            </a:r>
            <a:endParaRPr lang="fr-FR" sz="1000" i="1" dirty="0">
              <a:solidFill>
                <a:srgbClr val="333399"/>
              </a:solidFill>
              <a:latin typeface="Century Gothic"/>
            </a:endParaRPr>
          </a:p>
        </p:txBody>
      </p:sp>
      <p:sp>
        <p:nvSpPr>
          <p:cNvPr id="11" name="Flèche vers le bas 10"/>
          <p:cNvSpPr/>
          <p:nvPr/>
        </p:nvSpPr>
        <p:spPr>
          <a:xfrm>
            <a:off x="3716773" y="2567587"/>
            <a:ext cx="360040" cy="180000"/>
          </a:xfrm>
          <a:prstGeom prst="downArrow">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sz="1100" dirty="0">
              <a:solidFill>
                <a:srgbClr val="F2F2F2"/>
              </a:solidFill>
              <a:latin typeface="Arial Narrow" pitchFamily="34" charset="0"/>
            </a:endParaRPr>
          </a:p>
        </p:txBody>
      </p:sp>
      <p:sp>
        <p:nvSpPr>
          <p:cNvPr id="12" name="Flèche vers le bas 11"/>
          <p:cNvSpPr/>
          <p:nvPr/>
        </p:nvSpPr>
        <p:spPr>
          <a:xfrm>
            <a:off x="3716773" y="4186334"/>
            <a:ext cx="360040" cy="180000"/>
          </a:xfrm>
          <a:prstGeom prst="downArrow">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sz="1100" dirty="0">
              <a:solidFill>
                <a:srgbClr val="F2F2F2"/>
              </a:solidFill>
              <a:latin typeface="Arial Narrow" pitchFamily="34" charset="0"/>
            </a:endParaRPr>
          </a:p>
        </p:txBody>
      </p:sp>
      <p:sp>
        <p:nvSpPr>
          <p:cNvPr id="13" name="Flèche vers le bas 12"/>
          <p:cNvSpPr/>
          <p:nvPr/>
        </p:nvSpPr>
        <p:spPr>
          <a:xfrm>
            <a:off x="3716773" y="5382168"/>
            <a:ext cx="360040" cy="180000"/>
          </a:xfrm>
          <a:prstGeom prst="downArrow">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sz="1100" dirty="0">
              <a:solidFill>
                <a:srgbClr val="F2F2F2"/>
              </a:solidFill>
              <a:latin typeface="Arial Narrow" pitchFamily="34" charset="0"/>
            </a:endParaRPr>
          </a:p>
        </p:txBody>
      </p:sp>
      <p:sp>
        <p:nvSpPr>
          <p:cNvPr id="14" name="Flèche vers le bas 13"/>
          <p:cNvSpPr/>
          <p:nvPr/>
        </p:nvSpPr>
        <p:spPr>
          <a:xfrm>
            <a:off x="3716773" y="7380312"/>
            <a:ext cx="360040" cy="180000"/>
          </a:xfrm>
          <a:prstGeom prst="downArrow">
            <a:avLst/>
          </a:prstGeom>
          <a:ln/>
        </p:spPr>
        <p:style>
          <a:lnRef idx="1">
            <a:schemeClr val="accent2"/>
          </a:lnRef>
          <a:fillRef idx="3">
            <a:schemeClr val="accent2"/>
          </a:fillRef>
          <a:effectRef idx="2">
            <a:schemeClr val="accent2"/>
          </a:effectRef>
          <a:fontRef idx="minor">
            <a:schemeClr val="lt1"/>
          </a:fontRef>
        </p:style>
        <p:txBody>
          <a:bodyPr rtlCol="0" anchor="ctr"/>
          <a:lstStyle/>
          <a:p>
            <a:pPr algn="ctr"/>
            <a:endParaRPr lang="fr-FR" sz="1100" dirty="0">
              <a:solidFill>
                <a:srgbClr val="F2F2F2"/>
              </a:solidFill>
              <a:latin typeface="Arial Narrow" pitchFamily="34" charset="0"/>
            </a:endParaRPr>
          </a:p>
        </p:txBody>
      </p:sp>
    </p:spTree>
    <p:extLst>
      <p:ext uri="{BB962C8B-B14F-4D97-AF65-F5344CB8AC3E}">
        <p14:creationId xmlns:p14="http://schemas.microsoft.com/office/powerpoint/2010/main" val="18772477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démarche d’acquisition d’un CQP</a:t>
            </a:r>
            <a:br>
              <a:rPr lang="fr-FR" dirty="0"/>
            </a:br>
            <a:r>
              <a:rPr lang="fr-FR" sz="1800" dirty="0">
                <a:solidFill>
                  <a:schemeClr val="bg1">
                    <a:lumMod val="10000"/>
                  </a:schemeClr>
                </a:solidFill>
              </a:rPr>
              <a:t>L’accès par la VAE</a:t>
            </a:r>
          </a:p>
        </p:txBody>
      </p:sp>
      <p:sp>
        <p:nvSpPr>
          <p:cNvPr id="3" name="Espace réservé du contenu 2"/>
          <p:cNvSpPr>
            <a:spLocks noGrp="1"/>
          </p:cNvSpPr>
          <p:nvPr>
            <p:ph idx="1"/>
          </p:nvPr>
        </p:nvSpPr>
        <p:spPr/>
        <p:txBody>
          <a:bodyPr>
            <a:normAutofit/>
          </a:bodyPr>
          <a:lstStyle/>
          <a:p>
            <a:pPr marL="0" indent="0" algn="just">
              <a:buNone/>
            </a:pPr>
            <a:r>
              <a:rPr lang="fr-FR" sz="1000" dirty="0">
                <a:solidFill>
                  <a:schemeClr val="bg1">
                    <a:lumMod val="10000"/>
                  </a:schemeClr>
                </a:solidFill>
              </a:rPr>
              <a:t>L’obtention du CQP par la VAE s’adresse à toute personne ayant </a:t>
            </a:r>
            <a:r>
              <a:rPr lang="fr-FR" sz="1000" b="1" dirty="0">
                <a:solidFill>
                  <a:schemeClr val="bg1">
                    <a:lumMod val="10000"/>
                  </a:schemeClr>
                </a:solidFill>
              </a:rPr>
              <a:t>3 années d’expérience en continu ou discontinu dans le métier visé </a:t>
            </a:r>
            <a:r>
              <a:rPr lang="fr-FR" sz="1000" dirty="0">
                <a:solidFill>
                  <a:schemeClr val="bg1">
                    <a:lumMod val="10000"/>
                  </a:schemeClr>
                </a:solidFill>
              </a:rPr>
              <a:t>par la certification dont une expérience datant de moins de 5 ans en qualité de salarié, non salarié ou bénévole.</a:t>
            </a:r>
          </a:p>
          <a:p>
            <a:pPr marL="0" indent="0" algn="just">
              <a:buNone/>
            </a:pPr>
            <a:endParaRPr lang="fr-FR" sz="1000" dirty="0">
              <a:solidFill>
                <a:schemeClr val="bg1">
                  <a:lumMod val="10000"/>
                </a:schemeClr>
              </a:solidFill>
            </a:endParaRPr>
          </a:p>
          <a:p>
            <a:pPr marL="0" indent="0" algn="just">
              <a:buNone/>
            </a:pPr>
            <a:r>
              <a:rPr lang="fr-FR" sz="1000" dirty="0">
                <a:solidFill>
                  <a:schemeClr val="bg1">
                    <a:lumMod val="10000"/>
                  </a:schemeClr>
                </a:solidFill>
              </a:rPr>
              <a:t>Une exception a néanmoins été introduite par la loi du 5 mars 2014 relative à la formation professionnelle, </a:t>
            </a:r>
            <a:r>
              <a:rPr lang="fr-FR" sz="1000" b="1" dirty="0">
                <a:solidFill>
                  <a:schemeClr val="bg1">
                    <a:lumMod val="10000"/>
                  </a:schemeClr>
                </a:solidFill>
              </a:rPr>
              <a:t>pour les personnes n'ayant pas atteint un niveau V de qualification</a:t>
            </a:r>
            <a:r>
              <a:rPr lang="fr-FR" sz="1000" dirty="0">
                <a:solidFill>
                  <a:schemeClr val="bg1">
                    <a:lumMod val="10000"/>
                  </a:schemeClr>
                </a:solidFill>
              </a:rPr>
              <a:t>, pour lesquelles les périodes de formation initiale ou continue en milieu professionnel - suivies de façon continue ou non - sont prises en compte dans le calcul de la durée de trois années d'activité requise.</a:t>
            </a:r>
          </a:p>
          <a:p>
            <a:pPr marL="0" indent="0" algn="just">
              <a:buNone/>
            </a:pPr>
            <a:r>
              <a:rPr lang="fr-FR" sz="1000" dirty="0">
                <a:solidFill>
                  <a:schemeClr val="bg1">
                    <a:lumMod val="10000"/>
                  </a:schemeClr>
                </a:solidFill>
              </a:rPr>
              <a:t>Pour les personnes ayant au moins un niveau V de qualification, ces périodes de formation initiale ou continue en milieu professionnel ne peuvent pas être prises en compte dans le calcul de la durée d’expérience requise.</a:t>
            </a:r>
          </a:p>
          <a:p>
            <a:pPr marL="0" indent="0" algn="just">
              <a:buNone/>
            </a:pPr>
            <a:endParaRPr lang="fr-FR" sz="1000" dirty="0">
              <a:solidFill>
                <a:schemeClr val="bg1">
                  <a:lumMod val="10000"/>
                </a:schemeClr>
              </a:solidFill>
            </a:endParaRPr>
          </a:p>
          <a:p>
            <a:pPr marL="0" indent="0" algn="just">
              <a:buNone/>
            </a:pPr>
            <a:r>
              <a:rPr lang="fr-FR" sz="1000" dirty="0">
                <a:solidFill>
                  <a:schemeClr val="bg1">
                    <a:lumMod val="10000"/>
                  </a:schemeClr>
                </a:solidFill>
              </a:rPr>
              <a:t>La demande de VAE est une </a:t>
            </a:r>
            <a:r>
              <a:rPr lang="fr-FR" sz="1000" b="1" dirty="0">
                <a:solidFill>
                  <a:schemeClr val="bg1">
                    <a:lumMod val="10000"/>
                  </a:schemeClr>
                </a:solidFill>
              </a:rPr>
              <a:t>démarche individuelle du candidat.</a:t>
            </a:r>
          </a:p>
          <a:p>
            <a:pPr marL="0" indent="0" algn="just">
              <a:buNone/>
            </a:pPr>
            <a:endParaRPr lang="fr-FR" sz="1000" dirty="0">
              <a:solidFill>
                <a:schemeClr val="bg1">
                  <a:lumMod val="10000"/>
                </a:schemeClr>
              </a:solidFill>
            </a:endParaRPr>
          </a:p>
          <a:p>
            <a:pPr marL="0" indent="0" algn="just">
              <a:buNone/>
            </a:pPr>
            <a:r>
              <a:rPr lang="fr-FR" sz="1000" dirty="0">
                <a:solidFill>
                  <a:schemeClr val="bg1">
                    <a:lumMod val="10000"/>
                  </a:schemeClr>
                </a:solidFill>
              </a:rPr>
              <a:t>Le candidat au CQP par la VAE doit suivre le parcours suivant</a:t>
            </a:r>
          </a:p>
          <a:p>
            <a:pPr marL="0" indent="0" algn="just">
              <a:buNone/>
            </a:pPr>
            <a:endParaRPr lang="fr-FR" dirty="0">
              <a:solidFill>
                <a:schemeClr val="bg1">
                  <a:lumMod val="10000"/>
                </a:schemeClr>
              </a:solidFill>
            </a:endParaRPr>
          </a:p>
          <a:p>
            <a:pPr marL="0" indent="0" algn="just">
              <a:buNone/>
            </a:pPr>
            <a:endParaRPr lang="fr-FR" dirty="0">
              <a:solidFill>
                <a:schemeClr val="bg1">
                  <a:lumMod val="10000"/>
                </a:schemeClr>
              </a:solidFill>
            </a:endParaRPr>
          </a:p>
          <a:p>
            <a:pPr marL="266700" lvl="1" indent="0" algn="just">
              <a:buNone/>
            </a:pPr>
            <a:r>
              <a:rPr lang="fr-FR" b="1" dirty="0">
                <a:solidFill>
                  <a:schemeClr val="bg1">
                    <a:lumMod val="10000"/>
                  </a:schemeClr>
                </a:solidFill>
              </a:rPr>
              <a:t>Présentation de la démarche de certification</a:t>
            </a:r>
          </a:p>
          <a:p>
            <a:pPr marL="266700" lvl="1" indent="0" algn="just">
              <a:buNone/>
            </a:pPr>
            <a:endParaRPr lang="fr-FR" sz="600" dirty="0">
              <a:solidFill>
                <a:schemeClr val="bg1">
                  <a:lumMod val="10000"/>
                </a:schemeClr>
              </a:solidFill>
            </a:endParaRPr>
          </a:p>
          <a:p>
            <a:pPr marL="266700" lvl="1" indent="0" algn="just">
              <a:buNone/>
            </a:pPr>
            <a:r>
              <a:rPr lang="fr-FR" dirty="0">
                <a:solidFill>
                  <a:schemeClr val="bg1">
                    <a:lumMod val="10000"/>
                  </a:schemeClr>
                </a:solidFill>
              </a:rPr>
              <a:t>Le candidat prend connaissance du </a:t>
            </a:r>
            <a:r>
              <a:rPr lang="fr-FR" b="1" dirty="0">
                <a:solidFill>
                  <a:schemeClr val="tx1"/>
                </a:solidFill>
              </a:rPr>
              <a:t>référentiel CQP </a:t>
            </a:r>
            <a:r>
              <a:rPr lang="fr-FR" dirty="0">
                <a:solidFill>
                  <a:schemeClr val="bg1">
                    <a:lumMod val="10000"/>
                  </a:schemeClr>
                </a:solidFill>
              </a:rPr>
              <a:t>et de la démarche CQP de branche </a:t>
            </a:r>
            <a:r>
              <a:rPr lang="fr-FR" b="1" dirty="0">
                <a:solidFill>
                  <a:schemeClr val="tx1"/>
                </a:solidFill>
              </a:rPr>
              <a:t>CQP Mode d’emploi</a:t>
            </a:r>
            <a:r>
              <a:rPr lang="fr-FR" dirty="0">
                <a:solidFill>
                  <a:schemeClr val="bg1">
                    <a:lumMod val="10000"/>
                  </a:schemeClr>
                </a:solidFill>
              </a:rPr>
              <a:t> (présent document).</a:t>
            </a:r>
          </a:p>
          <a:p>
            <a:pPr marL="266700" lvl="1" indent="0" algn="just">
              <a:buNone/>
            </a:pPr>
            <a:endParaRPr lang="fr-FR" sz="800" b="1" dirty="0">
              <a:solidFill>
                <a:schemeClr val="bg1">
                  <a:lumMod val="10000"/>
                </a:schemeClr>
              </a:solidFill>
            </a:endParaRPr>
          </a:p>
          <a:p>
            <a:pPr marL="266700" lvl="1" indent="0" algn="just">
              <a:buNone/>
            </a:pPr>
            <a:endParaRPr lang="fr-FR" b="1" dirty="0">
              <a:solidFill>
                <a:schemeClr val="bg1">
                  <a:lumMod val="10000"/>
                </a:schemeClr>
              </a:solidFill>
            </a:endParaRPr>
          </a:p>
          <a:p>
            <a:pPr marL="266700" lvl="1" indent="0" algn="just">
              <a:buNone/>
            </a:pPr>
            <a:r>
              <a:rPr lang="fr-FR" b="1" dirty="0">
                <a:solidFill>
                  <a:schemeClr val="bg1">
                    <a:lumMod val="10000"/>
                  </a:schemeClr>
                </a:solidFill>
              </a:rPr>
              <a:t>Demande de recevabilité par le candidat</a:t>
            </a:r>
          </a:p>
          <a:p>
            <a:pPr marL="266700" lvl="1" indent="0" algn="just">
              <a:buNone/>
            </a:pPr>
            <a:endParaRPr lang="fr-FR" sz="600" dirty="0">
              <a:solidFill>
                <a:schemeClr val="bg1">
                  <a:lumMod val="10000"/>
                </a:schemeClr>
              </a:solidFill>
            </a:endParaRPr>
          </a:p>
          <a:p>
            <a:pPr marL="266700" lvl="1" indent="0" algn="just">
              <a:buNone/>
            </a:pPr>
            <a:r>
              <a:rPr lang="fr-FR" dirty="0">
                <a:solidFill>
                  <a:schemeClr val="bg1">
                    <a:lumMod val="10000"/>
                  </a:schemeClr>
                </a:solidFill>
              </a:rPr>
              <a:t>Le candidat remplit le dossier du candidat (outil n°1). Ce dossier permet au candidat d’indiquer l’expérience du candidat en durée et en nature.</a:t>
            </a:r>
          </a:p>
          <a:p>
            <a:pPr marL="266700" lvl="1" indent="0" algn="just">
              <a:buNone/>
            </a:pPr>
            <a:endParaRPr lang="fr-FR" dirty="0">
              <a:solidFill>
                <a:schemeClr val="bg1">
                  <a:lumMod val="10000"/>
                </a:schemeClr>
              </a:solidFill>
            </a:endParaRPr>
          </a:p>
          <a:p>
            <a:pPr marL="266700" lvl="1" indent="0" algn="just">
              <a:buNone/>
            </a:pPr>
            <a:endParaRPr lang="fr-FR" dirty="0">
              <a:solidFill>
                <a:schemeClr val="bg1">
                  <a:lumMod val="10000"/>
                </a:schemeClr>
              </a:solidFill>
            </a:endParaRPr>
          </a:p>
          <a:p>
            <a:pPr marL="266700" lvl="1" indent="0" algn="just">
              <a:buNone/>
            </a:pPr>
            <a:r>
              <a:rPr lang="fr-FR" b="1" dirty="0">
                <a:solidFill>
                  <a:schemeClr val="bg1">
                    <a:lumMod val="10000"/>
                  </a:schemeClr>
                </a:solidFill>
              </a:rPr>
              <a:t>Décision de recevabilité</a:t>
            </a:r>
          </a:p>
          <a:p>
            <a:pPr marL="266700" lvl="1" indent="0" algn="just">
              <a:buNone/>
            </a:pPr>
            <a:endParaRPr lang="fr-FR" sz="600" dirty="0">
              <a:solidFill>
                <a:schemeClr val="bg1">
                  <a:lumMod val="10000"/>
                </a:schemeClr>
              </a:solidFill>
            </a:endParaRPr>
          </a:p>
          <a:p>
            <a:pPr marL="266700" lvl="1" indent="0" algn="just">
              <a:buNone/>
            </a:pPr>
            <a:r>
              <a:rPr lang="fr-FR" dirty="0">
                <a:solidFill>
                  <a:schemeClr val="bg1">
                    <a:lumMod val="10000"/>
                  </a:schemeClr>
                </a:solidFill>
              </a:rPr>
              <a:t>L’organisme de formation examine la recevabilité de la demande au vu des critères d’expérience énoncés.</a:t>
            </a:r>
          </a:p>
          <a:p>
            <a:pPr marL="266700" lvl="1" indent="0" algn="just">
              <a:buNone/>
            </a:pPr>
            <a:r>
              <a:rPr lang="fr-FR" dirty="0">
                <a:solidFill>
                  <a:schemeClr val="bg1">
                    <a:lumMod val="10000"/>
                  </a:schemeClr>
                </a:solidFill>
              </a:rPr>
              <a:t>La CPNE renvoie une décision au candidat et lui transmet son dossier VAE soit le </a:t>
            </a:r>
            <a:r>
              <a:rPr lang="fr-FR" b="1" dirty="0">
                <a:solidFill>
                  <a:srgbClr val="333399"/>
                </a:solidFill>
              </a:rPr>
              <a:t>livret descriptif des activités VAE (outil A)</a:t>
            </a:r>
            <a:endParaRPr lang="fr-FR" dirty="0">
              <a:solidFill>
                <a:schemeClr val="bg1">
                  <a:lumMod val="10000"/>
                </a:schemeClr>
              </a:solidFill>
            </a:endParaRPr>
          </a:p>
          <a:p>
            <a:pPr marL="266700" lvl="1" indent="0" algn="just">
              <a:buNone/>
            </a:pPr>
            <a:endParaRPr lang="fr-FR" dirty="0">
              <a:solidFill>
                <a:schemeClr val="bg1">
                  <a:lumMod val="10000"/>
                </a:schemeClr>
              </a:solidFill>
            </a:endParaRPr>
          </a:p>
          <a:p>
            <a:pPr marL="266700" lvl="1" indent="0" algn="just">
              <a:buNone/>
            </a:pPr>
            <a:r>
              <a:rPr lang="fr-FR" b="1" dirty="0">
                <a:solidFill>
                  <a:schemeClr val="bg1">
                    <a:lumMod val="10000"/>
                  </a:schemeClr>
                </a:solidFill>
              </a:rPr>
              <a:t>Renseignement du dossier VAE</a:t>
            </a:r>
          </a:p>
          <a:p>
            <a:pPr marL="266700" lvl="1" indent="0" algn="just">
              <a:buNone/>
            </a:pPr>
            <a:endParaRPr lang="fr-FR" sz="600" dirty="0">
              <a:solidFill>
                <a:schemeClr val="bg1">
                  <a:lumMod val="10000"/>
                </a:schemeClr>
              </a:solidFill>
            </a:endParaRPr>
          </a:p>
          <a:p>
            <a:pPr marL="266700" lvl="1" indent="0" algn="just">
              <a:spcBef>
                <a:spcPts val="0"/>
              </a:spcBef>
              <a:buClrTx/>
              <a:buNone/>
            </a:pPr>
            <a:r>
              <a:rPr lang="fr-FR" dirty="0">
                <a:solidFill>
                  <a:schemeClr val="bg1">
                    <a:lumMod val="10000"/>
                  </a:schemeClr>
                </a:solidFill>
              </a:rPr>
              <a:t>Le candidat renseigne </a:t>
            </a:r>
            <a:r>
              <a:rPr lang="fr-FR" b="1" dirty="0">
                <a:solidFill>
                  <a:srgbClr val="333399"/>
                </a:solidFill>
              </a:rPr>
              <a:t>le livret descriptif des activités VAE (outil A)</a:t>
            </a:r>
            <a:r>
              <a:rPr lang="fr-FR" b="1" dirty="0">
                <a:solidFill>
                  <a:srgbClr val="F2F2F2">
                    <a:lumMod val="10000"/>
                  </a:srgbClr>
                </a:solidFill>
              </a:rPr>
              <a:t> </a:t>
            </a:r>
            <a:r>
              <a:rPr lang="fr-FR" dirty="0">
                <a:solidFill>
                  <a:schemeClr val="bg1">
                    <a:lumMod val="10000"/>
                  </a:schemeClr>
                </a:solidFill>
              </a:rPr>
              <a:t>qui permet de décrire son expérience au regard des compétences constitutives du CQP.</a:t>
            </a:r>
          </a:p>
          <a:p>
            <a:pPr marL="266700" lvl="1" indent="0" algn="just">
              <a:spcBef>
                <a:spcPts val="0"/>
              </a:spcBef>
              <a:buClrTx/>
              <a:buNone/>
            </a:pPr>
            <a:r>
              <a:rPr lang="fr-FR" dirty="0">
                <a:solidFill>
                  <a:schemeClr val="bg1">
                    <a:lumMod val="10000"/>
                  </a:schemeClr>
                </a:solidFill>
              </a:rPr>
              <a:t>Pour ce faire, il peut se faire accompagner par un organisme accompagnateur VAE de son choix dans le cadre de son congé VAE</a:t>
            </a: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8</a:t>
            </a:fld>
            <a:endParaRPr lang="fr-BE" dirty="0">
              <a:solidFill>
                <a:srgbClr val="333399">
                  <a:tint val="75000"/>
                </a:srgbClr>
              </a:solidFill>
            </a:endParaRPr>
          </a:p>
        </p:txBody>
      </p:sp>
      <p:sp>
        <p:nvSpPr>
          <p:cNvPr id="5" name="Ellipse 4"/>
          <p:cNvSpPr>
            <a:spLocks noChangeAspect="1"/>
          </p:cNvSpPr>
          <p:nvPr/>
        </p:nvSpPr>
        <p:spPr>
          <a:xfrm>
            <a:off x="557080" y="4139952"/>
            <a:ext cx="288000" cy="288000"/>
          </a:xfrm>
          <a:prstGeom prst="ellipse">
            <a:avLst/>
          </a:prstGeom>
          <a:solidFill>
            <a:schemeClr val="accent2"/>
          </a:solidFill>
          <a:ln w="38100" cap="flat" cmpd="sng" algn="ctr">
            <a:solidFill>
              <a:srgbClr val="F2F2F2"/>
            </a:solidFill>
            <a:prstDash val="solid"/>
          </a:ln>
          <a:effectLst>
            <a:innerShdw blurRad="177800" dist="50800" dir="16200000">
              <a:prstClr val="black">
                <a:alpha val="50000"/>
              </a:prstClr>
            </a:innerShdw>
          </a:effectLst>
        </p:spPr>
        <p:txBody>
          <a:bodyPr lIns="72000" rIns="72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5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rPr>
              <a:t>1</a:t>
            </a:r>
            <a:endParaRPr kumimoji="0" lang="fr-FR" sz="140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endParaRPr>
          </a:p>
        </p:txBody>
      </p:sp>
      <p:sp>
        <p:nvSpPr>
          <p:cNvPr id="7" name="Ellipse 6"/>
          <p:cNvSpPr>
            <a:spLocks noChangeAspect="1"/>
          </p:cNvSpPr>
          <p:nvPr/>
        </p:nvSpPr>
        <p:spPr>
          <a:xfrm>
            <a:off x="548680" y="4974752"/>
            <a:ext cx="288000" cy="288000"/>
          </a:xfrm>
          <a:prstGeom prst="ellipse">
            <a:avLst/>
          </a:prstGeom>
          <a:solidFill>
            <a:schemeClr val="accent2"/>
          </a:solidFill>
          <a:ln w="38100" cap="flat" cmpd="sng" algn="ctr">
            <a:solidFill>
              <a:srgbClr val="F2F2F2"/>
            </a:solidFill>
            <a:prstDash val="solid"/>
          </a:ln>
          <a:effectLst>
            <a:innerShdw blurRad="177800" dist="50800" dir="16200000">
              <a:prstClr val="black">
                <a:alpha val="50000"/>
              </a:prstClr>
            </a:innerShdw>
          </a:effectLst>
        </p:spPr>
        <p:txBody>
          <a:bodyPr lIns="72000" rIns="72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050" kern="0" spc="200" dirty="0">
                <a:solidFill>
                  <a:srgbClr val="FFFFFF"/>
                </a:solidFill>
                <a:latin typeface="Haettenschweiler" pitchFamily="34" charset="0"/>
                <a:cs typeface="Arial" pitchFamily="34" charset="0"/>
              </a:rPr>
              <a:t>2</a:t>
            </a:r>
            <a:endParaRPr kumimoji="0" lang="fr-FR" sz="140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endParaRPr>
          </a:p>
        </p:txBody>
      </p:sp>
      <p:sp>
        <p:nvSpPr>
          <p:cNvPr id="8" name="Ellipse 7"/>
          <p:cNvSpPr>
            <a:spLocks noChangeAspect="1"/>
          </p:cNvSpPr>
          <p:nvPr/>
        </p:nvSpPr>
        <p:spPr>
          <a:xfrm>
            <a:off x="548680" y="5951687"/>
            <a:ext cx="288000" cy="288000"/>
          </a:xfrm>
          <a:prstGeom prst="ellipse">
            <a:avLst/>
          </a:prstGeom>
          <a:solidFill>
            <a:schemeClr val="accent2"/>
          </a:solidFill>
          <a:ln w="38100" cap="flat" cmpd="sng" algn="ctr">
            <a:solidFill>
              <a:srgbClr val="F2F2F2"/>
            </a:solidFill>
            <a:prstDash val="solid"/>
          </a:ln>
          <a:effectLst>
            <a:innerShdw blurRad="177800" dist="50800" dir="16200000">
              <a:prstClr val="black">
                <a:alpha val="50000"/>
              </a:prstClr>
            </a:innerShdw>
          </a:effectLst>
        </p:spPr>
        <p:txBody>
          <a:bodyPr lIns="72000" rIns="72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050" kern="0" spc="200" dirty="0">
                <a:solidFill>
                  <a:srgbClr val="FFFFFF"/>
                </a:solidFill>
                <a:latin typeface="Haettenschweiler" pitchFamily="34" charset="0"/>
                <a:cs typeface="Arial" pitchFamily="34" charset="0"/>
              </a:rPr>
              <a:t>3</a:t>
            </a:r>
            <a:endParaRPr kumimoji="0" lang="fr-FR" sz="105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endParaRPr>
          </a:p>
        </p:txBody>
      </p:sp>
      <p:sp>
        <p:nvSpPr>
          <p:cNvPr id="9" name="Ellipse 8"/>
          <p:cNvSpPr>
            <a:spLocks noChangeAspect="1"/>
          </p:cNvSpPr>
          <p:nvPr/>
        </p:nvSpPr>
        <p:spPr>
          <a:xfrm>
            <a:off x="557080" y="7141550"/>
            <a:ext cx="288000" cy="288000"/>
          </a:xfrm>
          <a:prstGeom prst="ellipse">
            <a:avLst/>
          </a:prstGeom>
          <a:solidFill>
            <a:schemeClr val="accent2"/>
          </a:solidFill>
          <a:ln w="38100" cap="flat" cmpd="sng" algn="ctr">
            <a:solidFill>
              <a:srgbClr val="F2F2F2"/>
            </a:solidFill>
            <a:prstDash val="solid"/>
          </a:ln>
          <a:effectLst>
            <a:innerShdw blurRad="177800" dist="50800" dir="16200000">
              <a:prstClr val="black">
                <a:alpha val="50000"/>
              </a:prstClr>
            </a:innerShdw>
          </a:effectLst>
        </p:spPr>
        <p:txBody>
          <a:bodyPr lIns="72000" rIns="72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050" kern="0" spc="200" noProof="0" dirty="0">
                <a:solidFill>
                  <a:srgbClr val="FFFFFF"/>
                </a:solidFill>
                <a:latin typeface="Haettenschweiler" pitchFamily="34" charset="0"/>
                <a:cs typeface="Arial" pitchFamily="34" charset="0"/>
              </a:rPr>
              <a:t>4</a:t>
            </a:r>
            <a:endParaRPr kumimoji="0" lang="fr-FR" sz="105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endParaRPr>
          </a:p>
        </p:txBody>
      </p:sp>
    </p:spTree>
    <p:extLst>
      <p:ext uri="{BB962C8B-B14F-4D97-AF65-F5344CB8AC3E}">
        <p14:creationId xmlns:p14="http://schemas.microsoft.com/office/powerpoint/2010/main" val="33746104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démarche d’acquisition d’un CQP</a:t>
            </a:r>
            <a:br>
              <a:rPr lang="fr-FR" dirty="0"/>
            </a:br>
            <a:r>
              <a:rPr lang="fr-FR" sz="1800" dirty="0">
                <a:solidFill>
                  <a:schemeClr val="bg1">
                    <a:lumMod val="10000"/>
                  </a:schemeClr>
                </a:solidFill>
              </a:rPr>
              <a:t>L’accès par la VAE</a:t>
            </a:r>
          </a:p>
        </p:txBody>
      </p:sp>
      <p:sp>
        <p:nvSpPr>
          <p:cNvPr id="3" name="Espace réservé du contenu 2"/>
          <p:cNvSpPr>
            <a:spLocks noGrp="1"/>
          </p:cNvSpPr>
          <p:nvPr>
            <p:ph idx="1"/>
          </p:nvPr>
        </p:nvSpPr>
        <p:spPr/>
        <p:txBody>
          <a:bodyPr>
            <a:normAutofit/>
          </a:bodyPr>
          <a:lstStyle/>
          <a:p>
            <a:pPr marL="266700" lvl="1" indent="0">
              <a:buNone/>
            </a:pPr>
            <a:r>
              <a:rPr lang="fr-FR" b="1" dirty="0">
                <a:solidFill>
                  <a:schemeClr val="bg1">
                    <a:lumMod val="10000"/>
                  </a:schemeClr>
                </a:solidFill>
              </a:rPr>
              <a:t>Evaluation des compétences</a:t>
            </a:r>
          </a:p>
          <a:p>
            <a:pPr marL="266700" lvl="1" indent="0">
              <a:buNone/>
            </a:pPr>
            <a:endParaRPr lang="fr-FR" dirty="0">
              <a:solidFill>
                <a:schemeClr val="bg1">
                  <a:lumMod val="10000"/>
                </a:schemeClr>
              </a:solidFill>
            </a:endParaRPr>
          </a:p>
          <a:p>
            <a:pPr marL="266700" lvl="1" indent="0" algn="just">
              <a:spcBef>
                <a:spcPts val="0"/>
              </a:spcBef>
              <a:buClrTx/>
              <a:buNone/>
            </a:pPr>
            <a:r>
              <a:rPr lang="fr-FR" dirty="0">
                <a:solidFill>
                  <a:schemeClr val="bg1">
                    <a:lumMod val="10000"/>
                  </a:schemeClr>
                </a:solidFill>
              </a:rPr>
              <a:t>L’évaluation se déroule sous la forme d’un entretien entre un jury professionnel composé de 2 professionnels désignés par la branche professionnelle et extérieure à l’entreprise.</a:t>
            </a:r>
          </a:p>
          <a:p>
            <a:pPr marL="266700" lvl="1" indent="0" algn="just">
              <a:spcBef>
                <a:spcPts val="0"/>
              </a:spcBef>
              <a:buClrTx/>
              <a:buNone/>
            </a:pPr>
            <a:endParaRPr lang="fr-FR" dirty="0">
              <a:solidFill>
                <a:schemeClr val="bg1">
                  <a:lumMod val="10000"/>
                </a:schemeClr>
              </a:solidFill>
            </a:endParaRPr>
          </a:p>
          <a:p>
            <a:pPr marL="266700" lvl="1" indent="0" algn="just">
              <a:spcBef>
                <a:spcPts val="0"/>
              </a:spcBef>
              <a:buClrTx/>
              <a:buNone/>
            </a:pPr>
            <a:r>
              <a:rPr lang="fr-FR" dirty="0">
                <a:solidFill>
                  <a:schemeClr val="bg1">
                    <a:lumMod val="10000"/>
                  </a:schemeClr>
                </a:solidFill>
              </a:rPr>
              <a:t>A partir du dossier VAE, chaque compétence est évaluée à l’aide des critères d’évaluation qui permettent de rendre l’évaluation plus objective en indiquant des éléments mesurables.</a:t>
            </a:r>
          </a:p>
          <a:p>
            <a:pPr marL="266700" lvl="1" indent="0" algn="just">
              <a:spcBef>
                <a:spcPts val="0"/>
              </a:spcBef>
              <a:buClrTx/>
              <a:buNone/>
            </a:pPr>
            <a:endParaRPr lang="fr-FR" dirty="0">
              <a:solidFill>
                <a:schemeClr val="bg1">
                  <a:lumMod val="10000"/>
                </a:schemeClr>
              </a:solidFill>
            </a:endParaRPr>
          </a:p>
          <a:p>
            <a:pPr marL="266700" lvl="1" indent="0" algn="just">
              <a:spcBef>
                <a:spcPts val="0"/>
              </a:spcBef>
              <a:buClrTx/>
              <a:buNone/>
            </a:pPr>
            <a:r>
              <a:rPr lang="fr-FR" dirty="0">
                <a:solidFill>
                  <a:schemeClr val="bg1">
                    <a:lumMod val="10000"/>
                  </a:schemeClr>
                </a:solidFill>
              </a:rPr>
              <a:t>Ces critères d’évaluation, identiques pour tous les candidats, permettent de garantir la valeur du CQP délivré.</a:t>
            </a:r>
          </a:p>
          <a:p>
            <a:pPr marL="266700" lvl="1" indent="0" algn="just">
              <a:spcBef>
                <a:spcPts val="0"/>
              </a:spcBef>
              <a:buClrTx/>
              <a:buNone/>
            </a:pPr>
            <a:endParaRPr lang="fr-FR" dirty="0">
              <a:solidFill>
                <a:schemeClr val="bg1">
                  <a:lumMod val="10000"/>
                </a:schemeClr>
              </a:solidFill>
            </a:endParaRPr>
          </a:p>
          <a:p>
            <a:pPr marL="266700" lvl="1" indent="0" algn="just">
              <a:spcBef>
                <a:spcPts val="0"/>
              </a:spcBef>
              <a:buClrTx/>
              <a:buNone/>
            </a:pPr>
            <a:r>
              <a:rPr lang="fr-FR" dirty="0">
                <a:solidFill>
                  <a:schemeClr val="bg1">
                    <a:lumMod val="10000"/>
                  </a:schemeClr>
                </a:solidFill>
              </a:rPr>
              <a:t>Lorsque toutes les compétences ont été évaluées, le dossier est adressé par le jury professionnel au jury national pour délibération.</a:t>
            </a:r>
          </a:p>
          <a:p>
            <a:pPr marL="266700" lvl="1" indent="0" algn="just">
              <a:spcBef>
                <a:spcPts val="0"/>
              </a:spcBef>
              <a:buClrTx/>
              <a:buNone/>
            </a:pPr>
            <a:endParaRPr lang="fr-FR" dirty="0">
              <a:solidFill>
                <a:schemeClr val="bg1">
                  <a:lumMod val="10000"/>
                </a:schemeClr>
              </a:solidFill>
            </a:endParaRPr>
          </a:p>
          <a:p>
            <a:pPr marL="266700" lvl="1" indent="0" algn="just">
              <a:spcBef>
                <a:spcPts val="0"/>
              </a:spcBef>
              <a:buClrTx/>
              <a:buNone/>
            </a:pPr>
            <a:endParaRPr lang="fr-FR" dirty="0">
              <a:solidFill>
                <a:schemeClr val="bg1">
                  <a:lumMod val="10000"/>
                </a:schemeClr>
              </a:solidFill>
            </a:endParaRPr>
          </a:p>
          <a:p>
            <a:pPr marL="266700" lvl="1" indent="0" algn="just">
              <a:spcBef>
                <a:spcPts val="0"/>
              </a:spcBef>
              <a:buClrTx/>
              <a:buNone/>
            </a:pPr>
            <a:endParaRPr lang="fr-FR" dirty="0">
              <a:solidFill>
                <a:schemeClr val="bg1">
                  <a:lumMod val="10000"/>
                </a:schemeClr>
              </a:solidFill>
            </a:endParaRPr>
          </a:p>
          <a:p>
            <a:pPr marL="266700" lvl="1" indent="0" algn="just">
              <a:buClr>
                <a:srgbClr val="99CC00"/>
              </a:buClr>
              <a:buNone/>
            </a:pPr>
            <a:r>
              <a:rPr lang="fr-FR" b="1" dirty="0">
                <a:solidFill>
                  <a:srgbClr val="F2F2F2">
                    <a:lumMod val="10000"/>
                  </a:srgbClr>
                </a:solidFill>
              </a:rPr>
              <a:t>Délivrance totale ou partielle du CQP</a:t>
            </a:r>
          </a:p>
          <a:p>
            <a:pPr marL="266700" lvl="1" indent="0" algn="just">
              <a:buClr>
                <a:srgbClr val="99CC00"/>
              </a:buClr>
              <a:buNone/>
            </a:pPr>
            <a:endParaRPr lang="fr-FR" sz="600" dirty="0">
              <a:solidFill>
                <a:srgbClr val="F2F2F2">
                  <a:lumMod val="10000"/>
                </a:srgbClr>
              </a:solidFill>
            </a:endParaRPr>
          </a:p>
          <a:p>
            <a:pPr marL="266700" lvl="1" indent="0" algn="just">
              <a:buClr>
                <a:srgbClr val="99CC00"/>
              </a:buClr>
              <a:buNone/>
            </a:pPr>
            <a:r>
              <a:rPr lang="fr-FR" dirty="0">
                <a:solidFill>
                  <a:srgbClr val="F2F2F2">
                    <a:lumMod val="10000"/>
                  </a:srgbClr>
                </a:solidFill>
              </a:rPr>
              <a:t>Pour chacun des candidats au CQP par la VAE, le jury doit disposer des éléments suivants :</a:t>
            </a:r>
          </a:p>
          <a:p>
            <a:pPr lvl="1" algn="just">
              <a:buFont typeface="Wingdings" panose="05000000000000000000" pitchFamily="2" charset="2"/>
              <a:buChar char="Ü"/>
            </a:pPr>
            <a:r>
              <a:rPr lang="fr-FR" dirty="0"/>
              <a:t>OUTIL N°1 / Dossier du candidat </a:t>
            </a:r>
          </a:p>
          <a:p>
            <a:pPr lvl="1" algn="just">
              <a:buFont typeface="Wingdings" panose="05000000000000000000" pitchFamily="2" charset="2"/>
              <a:buChar char="Ü"/>
            </a:pPr>
            <a:r>
              <a:rPr lang="fr-FR" dirty="0"/>
              <a:t>OUTIL A /  Livret descriptif des activités VAE du candidat </a:t>
            </a:r>
          </a:p>
          <a:p>
            <a:pPr marL="266700" lvl="1" indent="0" algn="just">
              <a:buClr>
                <a:srgbClr val="99CC00"/>
              </a:buClr>
              <a:buNone/>
            </a:pPr>
            <a:endParaRPr lang="fr-FR" dirty="0">
              <a:solidFill>
                <a:srgbClr val="F2F2F2">
                  <a:lumMod val="10000"/>
                </a:srgbClr>
              </a:solidFill>
            </a:endParaRPr>
          </a:p>
          <a:p>
            <a:pPr marL="266700" lvl="1" indent="0" algn="just">
              <a:buClr>
                <a:srgbClr val="99CC00"/>
              </a:buClr>
              <a:buNone/>
            </a:pPr>
            <a:r>
              <a:rPr lang="fr-FR" dirty="0">
                <a:solidFill>
                  <a:srgbClr val="F2F2F2">
                    <a:lumMod val="10000"/>
                  </a:srgbClr>
                </a:solidFill>
              </a:rPr>
              <a:t>Au vu des évaluations réalisées, le jury délibérera sur une délivrance totale ou partielle ou la non délivrance du CQP. </a:t>
            </a:r>
          </a:p>
          <a:p>
            <a:pPr marL="266700" lvl="1" indent="0" algn="just">
              <a:buClr>
                <a:srgbClr val="99CC00"/>
              </a:buClr>
              <a:buNone/>
            </a:pPr>
            <a:r>
              <a:rPr lang="fr-FR" dirty="0">
                <a:solidFill>
                  <a:srgbClr val="F2F2F2">
                    <a:lumMod val="10000"/>
                  </a:srgbClr>
                </a:solidFill>
              </a:rPr>
              <a:t>En cas de délivrance partielle, le candidat garde le bénéfice des domaines de compétences acquis pendant 5 ans.</a:t>
            </a:r>
          </a:p>
          <a:p>
            <a:pPr marL="266700" lvl="1" indent="0" algn="just">
              <a:buClr>
                <a:srgbClr val="99CC00"/>
              </a:buClr>
              <a:buNone/>
            </a:pPr>
            <a:endParaRPr lang="fr-FR" dirty="0">
              <a:solidFill>
                <a:srgbClr val="F2F2F2">
                  <a:lumMod val="10000"/>
                </a:srgbClr>
              </a:solidFill>
            </a:endParaRPr>
          </a:p>
          <a:p>
            <a:pPr marL="266700" lvl="1" indent="0" algn="just">
              <a:buClr>
                <a:srgbClr val="99CC00"/>
              </a:buClr>
              <a:buNone/>
            </a:pPr>
            <a:r>
              <a:rPr lang="fr-FR" dirty="0">
                <a:solidFill>
                  <a:srgbClr val="F2F2F2">
                    <a:lumMod val="10000"/>
                  </a:srgbClr>
                </a:solidFill>
              </a:rPr>
              <a:t>La décision du jury paritaire est souveraine et susceptible d’aucun recours.</a:t>
            </a:r>
          </a:p>
          <a:p>
            <a:pPr marL="266700" lvl="1" indent="0" algn="just">
              <a:spcBef>
                <a:spcPts val="0"/>
              </a:spcBef>
              <a:buClrTx/>
              <a:buNone/>
            </a:pPr>
            <a:endParaRPr lang="fr-FR" dirty="0">
              <a:solidFill>
                <a:schemeClr val="bg1">
                  <a:lumMod val="10000"/>
                </a:schemeClr>
              </a:solidFill>
            </a:endParaRPr>
          </a:p>
          <a:p>
            <a:pPr marL="266700" lvl="1" indent="0">
              <a:spcBef>
                <a:spcPts val="0"/>
              </a:spcBef>
              <a:buClrTx/>
              <a:buNone/>
            </a:pPr>
            <a:endParaRPr lang="fr-FR" dirty="0">
              <a:solidFill>
                <a:schemeClr val="bg1">
                  <a:lumMod val="10000"/>
                </a:schemeClr>
              </a:solidFill>
            </a:endParaRPr>
          </a:p>
          <a:p>
            <a:pPr marL="266700" lvl="1" indent="0">
              <a:spcBef>
                <a:spcPts val="0"/>
              </a:spcBef>
              <a:buClrTx/>
              <a:buNone/>
            </a:pPr>
            <a:endParaRPr lang="fr-FR" dirty="0">
              <a:solidFill>
                <a:schemeClr val="bg1">
                  <a:lumMod val="10000"/>
                </a:schemeClr>
              </a:solidFill>
            </a:endParaRPr>
          </a:p>
          <a:p>
            <a:pPr marL="266700" lvl="1" indent="0">
              <a:spcBef>
                <a:spcPts val="0"/>
              </a:spcBef>
              <a:buClrTx/>
              <a:buNone/>
            </a:pPr>
            <a:endParaRPr lang="fr-FR" dirty="0">
              <a:solidFill>
                <a:schemeClr val="bg1">
                  <a:lumMod val="10000"/>
                </a:schemeClr>
              </a:solidFill>
            </a:endParaRPr>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solidFill>
                  <a:srgbClr val="333399">
                    <a:tint val="75000"/>
                  </a:srgbClr>
                </a:solidFill>
              </a:rPr>
              <a:pPr/>
              <a:t>9</a:t>
            </a:fld>
            <a:endParaRPr lang="fr-BE" dirty="0">
              <a:solidFill>
                <a:srgbClr val="333399">
                  <a:tint val="75000"/>
                </a:srgbClr>
              </a:solidFill>
            </a:endParaRPr>
          </a:p>
        </p:txBody>
      </p:sp>
      <p:sp>
        <p:nvSpPr>
          <p:cNvPr id="9" name="Ellipse 8"/>
          <p:cNvSpPr>
            <a:spLocks noChangeAspect="1"/>
          </p:cNvSpPr>
          <p:nvPr/>
        </p:nvSpPr>
        <p:spPr>
          <a:xfrm>
            <a:off x="557080" y="1043608"/>
            <a:ext cx="288000" cy="288000"/>
          </a:xfrm>
          <a:prstGeom prst="ellipse">
            <a:avLst/>
          </a:prstGeom>
          <a:solidFill>
            <a:schemeClr val="accent2"/>
          </a:solidFill>
          <a:ln w="38100" cap="flat" cmpd="sng" algn="ctr">
            <a:solidFill>
              <a:srgbClr val="F2F2F2"/>
            </a:solidFill>
            <a:prstDash val="solid"/>
          </a:ln>
          <a:effectLst>
            <a:innerShdw blurRad="177800" dist="50800" dir="16200000">
              <a:prstClr val="black">
                <a:alpha val="50000"/>
              </a:prstClr>
            </a:innerShdw>
          </a:effectLst>
        </p:spPr>
        <p:txBody>
          <a:bodyPr lIns="72000" rIns="72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105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rPr>
              <a:t>5</a:t>
            </a:r>
          </a:p>
        </p:txBody>
      </p:sp>
      <p:sp>
        <p:nvSpPr>
          <p:cNvPr id="10" name="Ellipse 9"/>
          <p:cNvSpPr>
            <a:spLocks noChangeAspect="1"/>
          </p:cNvSpPr>
          <p:nvPr/>
        </p:nvSpPr>
        <p:spPr>
          <a:xfrm>
            <a:off x="572430" y="3491880"/>
            <a:ext cx="288000" cy="288000"/>
          </a:xfrm>
          <a:prstGeom prst="ellipse">
            <a:avLst/>
          </a:prstGeom>
          <a:solidFill>
            <a:schemeClr val="accent2"/>
          </a:solidFill>
          <a:ln w="38100" cap="flat" cmpd="sng" algn="ctr">
            <a:solidFill>
              <a:srgbClr val="F2F2F2"/>
            </a:solidFill>
            <a:prstDash val="solid"/>
          </a:ln>
          <a:effectLst>
            <a:innerShdw blurRad="177800" dist="50800" dir="16200000">
              <a:prstClr val="black">
                <a:alpha val="50000"/>
              </a:prstClr>
            </a:innerShdw>
          </a:effectLst>
        </p:spPr>
        <p:txBody>
          <a:bodyPr lIns="72000" rIns="7200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050" kern="0" spc="200" dirty="0">
                <a:solidFill>
                  <a:srgbClr val="FFFFFF"/>
                </a:solidFill>
                <a:latin typeface="Haettenschweiler" pitchFamily="34" charset="0"/>
                <a:cs typeface="Arial" pitchFamily="34" charset="0"/>
              </a:rPr>
              <a:t>6</a:t>
            </a:r>
            <a:endParaRPr kumimoji="0" lang="fr-FR" sz="1050" b="0" i="0" u="none" strike="noStrike" kern="0" cap="none" spc="200" normalizeH="0" baseline="0" noProof="0" dirty="0">
              <a:ln>
                <a:noFill/>
              </a:ln>
              <a:solidFill>
                <a:srgbClr val="FFFFFF"/>
              </a:solidFill>
              <a:effectLst/>
              <a:uLnTx/>
              <a:uFillTx/>
              <a:latin typeface="Haettenschweiler" pitchFamily="34" charset="0"/>
              <a:ea typeface="+mn-ea"/>
              <a:cs typeface="Arial" pitchFamily="34" charset="0"/>
            </a:endParaRPr>
          </a:p>
        </p:txBody>
      </p:sp>
    </p:spTree>
    <p:extLst>
      <p:ext uri="{BB962C8B-B14F-4D97-AF65-F5344CB8AC3E}">
        <p14:creationId xmlns:p14="http://schemas.microsoft.com/office/powerpoint/2010/main" val="1246435300"/>
      </p:ext>
    </p:extLst>
  </p:cSld>
  <p:clrMapOvr>
    <a:masterClrMapping/>
  </p:clrMapOvr>
</p:sld>
</file>

<file path=ppt/theme/theme1.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EEM Portrait">
  <a:themeElements>
    <a:clrScheme name="Personnalisé 1">
      <a:dk1>
        <a:srgbClr val="333399"/>
      </a:dk1>
      <a:lt1>
        <a:srgbClr val="F2F2F2"/>
      </a:lt1>
      <a:dk2>
        <a:srgbClr val="333399"/>
      </a:dk2>
      <a:lt2>
        <a:srgbClr val="EEECE1"/>
      </a:lt2>
      <a:accent1>
        <a:srgbClr val="7B7BD3"/>
      </a:accent1>
      <a:accent2>
        <a:srgbClr val="99CC00"/>
      </a:accent2>
      <a:accent3>
        <a:srgbClr val="D5FF5D"/>
      </a:accent3>
      <a:accent4>
        <a:srgbClr val="938953"/>
      </a:accent4>
      <a:accent5>
        <a:srgbClr val="DFDBC7"/>
      </a:accent5>
      <a:accent6>
        <a:srgbClr val="FFC000"/>
      </a:accent6>
      <a:hlink>
        <a:srgbClr val="0000FF"/>
      </a:hlink>
      <a:folHlink>
        <a:srgbClr val="800080"/>
      </a:folHlink>
    </a:clrScheme>
    <a:fontScheme name="Personnalisé 1">
      <a:majorFont>
        <a:latin typeface="Century Gothic"/>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lumMod val="20000"/>
            <a:lumOff val="80000"/>
          </a:schemeClr>
        </a:solidFill>
        <a:ln w="6350">
          <a:solidFill>
            <a:schemeClr val="tx1"/>
          </a:solidFill>
        </a:ln>
        <a:effectLst>
          <a:outerShdw blurRad="50800" dist="38100" dir="2700000" algn="tl" rotWithShape="0">
            <a:prstClr val="black">
              <a:alpha val="40000"/>
            </a:prstClr>
          </a:outerShdw>
        </a:effectLst>
      </a:spPr>
      <a:bodyPr rtlCol="0" anchor="ctr"/>
      <a:lstStyle>
        <a:defPPr algn="ctr">
          <a:defRPr sz="1100" dirty="0">
            <a:latin typeface="Arial Narrow" pitchFamily="34" charset="0"/>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headEnd type="oval" w="med" len="med"/>
          <a:tailEnd type="oval" w="med" len="med"/>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222</TotalTime>
  <Words>2143</Words>
  <Application>Microsoft Office PowerPoint</Application>
  <PresentationFormat>Affichage à l'écran (4:3)</PresentationFormat>
  <Paragraphs>298</Paragraphs>
  <Slides>11</Slides>
  <Notes>0</Notes>
  <HiddenSlides>0</HiddenSlides>
  <MMClips>0</MMClips>
  <ScaleCrop>false</ScaleCrop>
  <HeadingPairs>
    <vt:vector size="6" baseType="variant">
      <vt:variant>
        <vt:lpstr>Polices utilisées</vt:lpstr>
      </vt:variant>
      <vt:variant>
        <vt:i4>8</vt:i4>
      </vt:variant>
      <vt:variant>
        <vt:lpstr>Thème</vt:lpstr>
      </vt:variant>
      <vt:variant>
        <vt:i4>2</vt:i4>
      </vt:variant>
      <vt:variant>
        <vt:lpstr>Titres des diapositives</vt:lpstr>
      </vt:variant>
      <vt:variant>
        <vt:i4>11</vt:i4>
      </vt:variant>
    </vt:vector>
  </HeadingPairs>
  <TitlesOfParts>
    <vt:vector size="21" baseType="lpstr">
      <vt:lpstr>Arial</vt:lpstr>
      <vt:lpstr>Arial Narrow</vt:lpstr>
      <vt:lpstr>Calibri</vt:lpstr>
      <vt:lpstr>Century Gothic</vt:lpstr>
      <vt:lpstr>Courier New</vt:lpstr>
      <vt:lpstr>Haettenschweiler</vt:lpstr>
      <vt:lpstr>Wingdings</vt:lpstr>
      <vt:lpstr>Wingdings 3</vt:lpstr>
      <vt:lpstr>Thème Office</vt:lpstr>
      <vt:lpstr>AEEM Portrait</vt:lpstr>
      <vt:lpstr>Branche professionnelle des commerces et services  de l’Audiovisuel, de l’Electronique et de l’Equipement Ménager</vt:lpstr>
      <vt:lpstr>L’évaluation des compétences : une phase clé</vt:lpstr>
      <vt:lpstr>La démarche d’acquisition d’un CQP Présentation générale</vt:lpstr>
      <vt:lpstr>La démarche d’acquisition d’un CQP L’accès par un parcours de formation individualisé</vt:lpstr>
      <vt:lpstr>La démarche d’acquisition d’un CQP L’accès par un parcours de formation individualisé</vt:lpstr>
      <vt:lpstr>La démarche d’acquisition d’un CQP L’accès par un parcours de formation individualisé</vt:lpstr>
      <vt:lpstr>Rappel de la démarche d’accès au CQP par la VAE</vt:lpstr>
      <vt:lpstr>La démarche d’acquisition d’un CQP L’accès par la VAE</vt:lpstr>
      <vt:lpstr>La démarche d’acquisition d’un CQP L’accès par la VAE</vt:lpstr>
      <vt:lpstr>CQP Vendeur-Conseil en téléphonie et/ou électroménager et/ou multimédia »</vt:lpstr>
      <vt:lpstr>Vos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Branche professionnelle des commerces et services  de l’Audiovisuel, de l’Electronique et de l’Equipement Ménager</dc:title>
  <dc:creator>Sophie</dc:creator>
  <cp:lastModifiedBy>Pascal BRIULET</cp:lastModifiedBy>
  <cp:revision>31</cp:revision>
  <dcterms:created xsi:type="dcterms:W3CDTF">2013-12-09T17:34:56Z</dcterms:created>
  <dcterms:modified xsi:type="dcterms:W3CDTF">2018-01-25T06:46:22Z</dcterms:modified>
</cp:coreProperties>
</file>