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1" r:id="rId4"/>
  </p:sldMasterIdLst>
  <p:notesMasterIdLst>
    <p:notesMasterId r:id="rId55"/>
  </p:notesMasterIdLst>
  <p:sldIdLst>
    <p:sldId id="260" r:id="rId5"/>
    <p:sldId id="266" r:id="rId6"/>
    <p:sldId id="283" r:id="rId7"/>
    <p:sldId id="273" r:id="rId8"/>
    <p:sldId id="276" r:id="rId9"/>
    <p:sldId id="274" r:id="rId10"/>
    <p:sldId id="323" r:id="rId11"/>
    <p:sldId id="322" r:id="rId12"/>
    <p:sldId id="314" r:id="rId13"/>
    <p:sldId id="315" r:id="rId14"/>
    <p:sldId id="317" r:id="rId15"/>
    <p:sldId id="318" r:id="rId16"/>
    <p:sldId id="277" r:id="rId17"/>
    <p:sldId id="309" r:id="rId18"/>
    <p:sldId id="308" r:id="rId19"/>
    <p:sldId id="312" r:id="rId20"/>
    <p:sldId id="307" r:id="rId21"/>
    <p:sldId id="319" r:id="rId22"/>
    <p:sldId id="320" r:id="rId23"/>
    <p:sldId id="303" r:id="rId24"/>
    <p:sldId id="306" r:id="rId25"/>
    <p:sldId id="278" r:id="rId26"/>
    <p:sldId id="311" r:id="rId27"/>
    <p:sldId id="284" r:id="rId28"/>
    <p:sldId id="304" r:id="rId29"/>
    <p:sldId id="305" r:id="rId30"/>
    <p:sldId id="275" r:id="rId31"/>
    <p:sldId id="310" r:id="rId32"/>
    <p:sldId id="279" r:id="rId33"/>
    <p:sldId id="280" r:id="rId34"/>
    <p:sldId id="297" r:id="rId35"/>
    <p:sldId id="257" r:id="rId36"/>
    <p:sldId id="313" r:id="rId37"/>
    <p:sldId id="321" r:id="rId38"/>
    <p:sldId id="258" r:id="rId39"/>
    <p:sldId id="259" r:id="rId40"/>
    <p:sldId id="300" r:id="rId41"/>
    <p:sldId id="302" r:id="rId42"/>
    <p:sldId id="281" r:id="rId43"/>
    <p:sldId id="289" r:id="rId44"/>
    <p:sldId id="294" r:id="rId45"/>
    <p:sldId id="295" r:id="rId46"/>
    <p:sldId id="291" r:id="rId47"/>
    <p:sldId id="293" r:id="rId48"/>
    <p:sldId id="298" r:id="rId49"/>
    <p:sldId id="287" r:id="rId50"/>
    <p:sldId id="290" r:id="rId51"/>
    <p:sldId id="288" r:id="rId52"/>
    <p:sldId id="268" r:id="rId53"/>
    <p:sldId id="27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0" autoAdjust="0"/>
    <p:restoredTop sz="94660"/>
  </p:normalViewPr>
  <p:slideViewPr>
    <p:cSldViewPr snapToGrid="0">
      <p:cViewPr varScale="1">
        <p:scale>
          <a:sx n="68" d="100"/>
          <a:sy n="68"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EC929-F8AA-43F9-AA47-5B76057B176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95D4278-48F4-433A-B202-226CF0EFB5B8}">
      <dgm:prSet custT="1"/>
      <dgm:spPr>
        <a:solidFill>
          <a:schemeClr val="accent2">
            <a:lumMod val="20000"/>
            <a:lumOff val="80000"/>
          </a:schemeClr>
        </a:solidFill>
        <a:ln>
          <a:solidFill>
            <a:srgbClr val="FF0000"/>
          </a:solidFill>
        </a:ln>
      </dgm:spPr>
      <dgm:t>
        <a:bodyPr/>
        <a:lstStyle/>
        <a:p>
          <a:r>
            <a:rPr lang="fr-FR" sz="2000" b="1" i="0" dirty="0">
              <a:solidFill>
                <a:schemeClr val="tx1"/>
              </a:solidFill>
            </a:rPr>
            <a:t>Ordonnance du 19 octobre 1945  </a:t>
          </a:r>
          <a:endParaRPr lang="fr-FR" sz="1500" b="1" i="0" dirty="0">
            <a:solidFill>
              <a:schemeClr val="tx1"/>
            </a:solidFill>
          </a:endParaRPr>
        </a:p>
        <a:p>
          <a:r>
            <a:rPr lang="fr-FR" sz="1500" b="1" i="0" dirty="0">
              <a:solidFill>
                <a:schemeClr val="tx1"/>
              </a:solidFill>
            </a:rPr>
            <a:t>instaure</a:t>
          </a:r>
          <a:r>
            <a:rPr lang="fr-FR" sz="1500" i="0" dirty="0">
              <a:solidFill>
                <a:schemeClr val="tx1"/>
              </a:solidFill>
            </a:rPr>
            <a:t> régime général de retraites</a:t>
          </a:r>
        </a:p>
      </dgm:t>
    </dgm:pt>
    <dgm:pt modelId="{49D1AF4C-8AA3-4BE3-BADC-817F4D27AA84}" type="parTrans" cxnId="{08DB419C-92C7-4CBD-8E6A-E740AB21C96D}">
      <dgm:prSet/>
      <dgm:spPr/>
      <dgm:t>
        <a:bodyPr/>
        <a:lstStyle/>
        <a:p>
          <a:endParaRPr lang="en-US"/>
        </a:p>
      </dgm:t>
    </dgm:pt>
    <dgm:pt modelId="{9A091D1E-2D72-4F35-AA62-CC7A7111F96D}" type="sibTrans" cxnId="{08DB419C-92C7-4CBD-8E6A-E740AB21C96D}">
      <dgm:prSet/>
      <dgm:spPr/>
      <dgm:t>
        <a:bodyPr/>
        <a:lstStyle/>
        <a:p>
          <a:endParaRPr lang="en-US"/>
        </a:p>
      </dgm:t>
    </dgm:pt>
    <dgm:pt modelId="{4FE417FB-ED8C-4889-AD31-28E65A6936CE}">
      <dgm:prSet custT="1"/>
      <dgm:spPr>
        <a:solidFill>
          <a:srgbClr val="FF0000"/>
        </a:solidFill>
        <a:ln>
          <a:solidFill>
            <a:srgbClr val="FF0000"/>
          </a:solidFill>
        </a:ln>
      </dgm:spPr>
      <dgm:t>
        <a:bodyPr/>
        <a:lstStyle/>
        <a:p>
          <a:r>
            <a:rPr lang="fr-FR" sz="2000" b="1" dirty="0">
              <a:solidFill>
                <a:schemeClr val="bg1"/>
              </a:solidFill>
            </a:rPr>
            <a:t>Système par répartition</a:t>
          </a:r>
        </a:p>
        <a:p>
          <a:r>
            <a:rPr lang="fr-FR" sz="1200" dirty="0">
              <a:solidFill>
                <a:schemeClr val="bg1"/>
              </a:solidFill>
            </a:rPr>
            <a:t> </a:t>
          </a:r>
          <a:r>
            <a:rPr lang="fr-FR" sz="1600" dirty="0">
              <a:solidFill>
                <a:schemeClr val="bg1"/>
              </a:solidFill>
            </a:rPr>
            <a:t>Les cotisations des travailleurs sont immédiatement utilisées pour payer les pensions des </a:t>
          </a:r>
          <a:r>
            <a:rPr lang="fr-FR" sz="1600" b="1" dirty="0">
              <a:solidFill>
                <a:schemeClr val="bg1"/>
              </a:solidFill>
            </a:rPr>
            <a:t>retraités</a:t>
          </a:r>
          <a:endParaRPr lang="en-US" sz="1200" dirty="0">
            <a:solidFill>
              <a:schemeClr val="bg1"/>
            </a:solidFill>
          </a:endParaRPr>
        </a:p>
      </dgm:t>
    </dgm:pt>
    <dgm:pt modelId="{BC9765F9-5AC4-4AF9-812C-0BE63EE9BEE3}" type="parTrans" cxnId="{7D33B3B1-28C2-457D-A5CF-537E8BE575A5}">
      <dgm:prSet/>
      <dgm:spPr/>
      <dgm:t>
        <a:bodyPr/>
        <a:lstStyle/>
        <a:p>
          <a:endParaRPr lang="en-US"/>
        </a:p>
      </dgm:t>
    </dgm:pt>
    <dgm:pt modelId="{56C7050A-B4C3-4432-9419-CF04C0306B9E}" type="sibTrans" cxnId="{7D33B3B1-28C2-457D-A5CF-537E8BE575A5}">
      <dgm:prSet/>
      <dgm:spPr/>
      <dgm:t>
        <a:bodyPr/>
        <a:lstStyle/>
        <a:p>
          <a:endParaRPr lang="en-US"/>
        </a:p>
      </dgm:t>
    </dgm:pt>
    <dgm:pt modelId="{699C0992-74B3-4AF3-BD05-0C88C37B286F}">
      <dgm:prSet custT="1"/>
      <dgm:spPr>
        <a:solidFill>
          <a:srgbClr val="FF0000"/>
        </a:solidFill>
        <a:ln>
          <a:solidFill>
            <a:srgbClr val="FF0000"/>
          </a:solidFill>
        </a:ln>
      </dgm:spPr>
      <dgm:t>
        <a:bodyPr/>
        <a:lstStyle/>
        <a:p>
          <a:r>
            <a:rPr lang="fr-FR" sz="2000" b="1" dirty="0">
              <a:solidFill>
                <a:schemeClr val="bg1"/>
              </a:solidFill>
            </a:rPr>
            <a:t>Système à prestations définis </a:t>
          </a:r>
        </a:p>
        <a:p>
          <a:r>
            <a:rPr lang="fr-FR" sz="1400" b="0" i="0" baseline="0" dirty="0">
              <a:solidFill>
                <a:schemeClr val="bg1"/>
              </a:solidFill>
            </a:rPr>
            <a:t>Le taux de remplacement (rapport entre pension et salaire) est garanti.  </a:t>
          </a:r>
          <a:endParaRPr lang="en-US" sz="1400" dirty="0">
            <a:solidFill>
              <a:schemeClr val="bg1"/>
            </a:solidFill>
          </a:endParaRPr>
        </a:p>
      </dgm:t>
    </dgm:pt>
    <dgm:pt modelId="{3D985BB2-584C-4B54-AE61-591080427629}" type="parTrans" cxnId="{AA9CA77C-8E5C-4B77-9D44-E238A47F68F2}">
      <dgm:prSet/>
      <dgm:spPr/>
      <dgm:t>
        <a:bodyPr/>
        <a:lstStyle/>
        <a:p>
          <a:endParaRPr lang="en-US"/>
        </a:p>
      </dgm:t>
    </dgm:pt>
    <dgm:pt modelId="{79512F84-3BF2-4255-8274-CC6DAEC5B519}" type="sibTrans" cxnId="{AA9CA77C-8E5C-4B77-9D44-E238A47F68F2}">
      <dgm:prSet/>
      <dgm:spPr/>
      <dgm:t>
        <a:bodyPr/>
        <a:lstStyle/>
        <a:p>
          <a:endParaRPr lang="en-US"/>
        </a:p>
      </dgm:t>
    </dgm:pt>
    <dgm:pt modelId="{40623221-5895-4A56-8A41-460B47BFAB91}">
      <dgm:prSet custT="1"/>
      <dgm:spPr>
        <a:solidFill>
          <a:schemeClr val="accent2">
            <a:lumMod val="20000"/>
            <a:lumOff val="80000"/>
          </a:schemeClr>
        </a:solidFill>
        <a:ln>
          <a:solidFill>
            <a:srgbClr val="FF0000"/>
          </a:solidFill>
        </a:ln>
      </dgm:spPr>
      <dgm:t>
        <a:bodyPr/>
        <a:lstStyle/>
        <a:p>
          <a:r>
            <a:rPr lang="fr-FR" sz="2000" b="1" dirty="0">
              <a:solidFill>
                <a:schemeClr val="tx1"/>
              </a:solidFill>
            </a:rPr>
            <a:t>Système redistributif et solidaire </a:t>
          </a:r>
          <a:endParaRPr lang="fr-FR" sz="1500" b="1" i="0" baseline="0" dirty="0">
            <a:solidFill>
              <a:schemeClr val="tx1"/>
            </a:solidFill>
          </a:endParaRPr>
        </a:p>
        <a:p>
          <a:r>
            <a:rPr lang="fr-FR" sz="1600" b="0" i="0" baseline="0" dirty="0">
              <a:solidFill>
                <a:schemeClr val="tx1"/>
              </a:solidFill>
            </a:rPr>
            <a:t>Prise en compte des aléas de carrière ou de vie</a:t>
          </a:r>
        </a:p>
      </dgm:t>
    </dgm:pt>
    <dgm:pt modelId="{30B743B4-3056-4040-B508-BC931EB37C92}" type="parTrans" cxnId="{496C305F-8E7B-43B8-8A2E-FE73BB8A7CDF}">
      <dgm:prSet/>
      <dgm:spPr/>
      <dgm:t>
        <a:bodyPr/>
        <a:lstStyle/>
        <a:p>
          <a:endParaRPr lang="en-US"/>
        </a:p>
      </dgm:t>
    </dgm:pt>
    <dgm:pt modelId="{19F74F6A-606B-4015-8502-DCE6C2C6D57D}" type="sibTrans" cxnId="{496C305F-8E7B-43B8-8A2E-FE73BB8A7CDF}">
      <dgm:prSet/>
      <dgm:spPr/>
      <dgm:t>
        <a:bodyPr/>
        <a:lstStyle/>
        <a:p>
          <a:endParaRPr lang="en-US"/>
        </a:p>
      </dgm:t>
    </dgm:pt>
    <dgm:pt modelId="{D02C6E10-3D98-47DD-84DD-4990F7D58956}" type="pres">
      <dgm:prSet presAssocID="{75BEC929-F8AA-43F9-AA47-5B76057B176E}" presName="diagram" presStyleCnt="0">
        <dgm:presLayoutVars>
          <dgm:dir/>
          <dgm:resizeHandles val="exact"/>
        </dgm:presLayoutVars>
      </dgm:prSet>
      <dgm:spPr/>
    </dgm:pt>
    <dgm:pt modelId="{A2466A61-8863-4B6A-BE6A-E00047FB7FEF}" type="pres">
      <dgm:prSet presAssocID="{F95D4278-48F4-433A-B202-226CF0EFB5B8}" presName="node" presStyleLbl="node1" presStyleIdx="0" presStyleCnt="4">
        <dgm:presLayoutVars>
          <dgm:bulletEnabled val="1"/>
        </dgm:presLayoutVars>
      </dgm:prSet>
      <dgm:spPr/>
    </dgm:pt>
    <dgm:pt modelId="{5350B86D-AE52-4DE0-BF39-A03C3B7A0A50}" type="pres">
      <dgm:prSet presAssocID="{9A091D1E-2D72-4F35-AA62-CC7A7111F96D}" presName="sibTrans" presStyleCnt="0"/>
      <dgm:spPr/>
    </dgm:pt>
    <dgm:pt modelId="{B02F32C2-0B3F-4D7F-BDD7-5B184BB1EC81}" type="pres">
      <dgm:prSet presAssocID="{4FE417FB-ED8C-4889-AD31-28E65A6936CE}" presName="node" presStyleLbl="node1" presStyleIdx="1" presStyleCnt="4" custLinFactNeighborX="4206" custLinFactNeighborY="-3226">
        <dgm:presLayoutVars>
          <dgm:bulletEnabled val="1"/>
        </dgm:presLayoutVars>
      </dgm:prSet>
      <dgm:spPr/>
    </dgm:pt>
    <dgm:pt modelId="{2E948122-B3B0-42CC-B38C-FF7E5108F3E5}" type="pres">
      <dgm:prSet presAssocID="{56C7050A-B4C3-4432-9419-CF04C0306B9E}" presName="sibTrans" presStyleCnt="0"/>
      <dgm:spPr/>
    </dgm:pt>
    <dgm:pt modelId="{9D06217F-7F4F-4949-9A8D-295A084DD1DF}" type="pres">
      <dgm:prSet presAssocID="{699C0992-74B3-4AF3-BD05-0C88C37B286F}" presName="node" presStyleLbl="node1" presStyleIdx="2" presStyleCnt="4">
        <dgm:presLayoutVars>
          <dgm:bulletEnabled val="1"/>
        </dgm:presLayoutVars>
      </dgm:prSet>
      <dgm:spPr/>
    </dgm:pt>
    <dgm:pt modelId="{C47D70E9-0E37-4521-9446-0F016425FFA0}" type="pres">
      <dgm:prSet presAssocID="{79512F84-3BF2-4255-8274-CC6DAEC5B519}" presName="sibTrans" presStyleCnt="0"/>
      <dgm:spPr/>
    </dgm:pt>
    <dgm:pt modelId="{29E196C2-E23C-4A53-AE9D-CFCA741386B4}" type="pres">
      <dgm:prSet presAssocID="{40623221-5895-4A56-8A41-460B47BFAB91}" presName="node" presStyleLbl="node1" presStyleIdx="3" presStyleCnt="4">
        <dgm:presLayoutVars>
          <dgm:bulletEnabled val="1"/>
        </dgm:presLayoutVars>
      </dgm:prSet>
      <dgm:spPr/>
    </dgm:pt>
  </dgm:ptLst>
  <dgm:cxnLst>
    <dgm:cxn modelId="{3BE3400D-6DC8-418A-8B74-B5CE7B430D03}" type="presOf" srcId="{4FE417FB-ED8C-4889-AD31-28E65A6936CE}" destId="{B02F32C2-0B3F-4D7F-BDD7-5B184BB1EC81}" srcOrd="0" destOrd="0" presId="urn:microsoft.com/office/officeart/2005/8/layout/default"/>
    <dgm:cxn modelId="{496C305F-8E7B-43B8-8A2E-FE73BB8A7CDF}" srcId="{75BEC929-F8AA-43F9-AA47-5B76057B176E}" destId="{40623221-5895-4A56-8A41-460B47BFAB91}" srcOrd="3" destOrd="0" parTransId="{30B743B4-3056-4040-B508-BC931EB37C92}" sibTransId="{19F74F6A-606B-4015-8502-DCE6C2C6D57D}"/>
    <dgm:cxn modelId="{0657CE61-B5FB-4A19-BA70-EBCF05C92820}" type="presOf" srcId="{699C0992-74B3-4AF3-BD05-0C88C37B286F}" destId="{9D06217F-7F4F-4949-9A8D-295A084DD1DF}" srcOrd="0" destOrd="0" presId="urn:microsoft.com/office/officeart/2005/8/layout/default"/>
    <dgm:cxn modelId="{5D62F24F-FB9C-4445-8C4D-02FFA47C3920}" type="presOf" srcId="{F95D4278-48F4-433A-B202-226CF0EFB5B8}" destId="{A2466A61-8863-4B6A-BE6A-E00047FB7FEF}" srcOrd="0" destOrd="0" presId="urn:microsoft.com/office/officeart/2005/8/layout/default"/>
    <dgm:cxn modelId="{AA9CA77C-8E5C-4B77-9D44-E238A47F68F2}" srcId="{75BEC929-F8AA-43F9-AA47-5B76057B176E}" destId="{699C0992-74B3-4AF3-BD05-0C88C37B286F}" srcOrd="2" destOrd="0" parTransId="{3D985BB2-584C-4B54-AE61-591080427629}" sibTransId="{79512F84-3BF2-4255-8274-CC6DAEC5B519}"/>
    <dgm:cxn modelId="{08DB419C-92C7-4CBD-8E6A-E740AB21C96D}" srcId="{75BEC929-F8AA-43F9-AA47-5B76057B176E}" destId="{F95D4278-48F4-433A-B202-226CF0EFB5B8}" srcOrd="0" destOrd="0" parTransId="{49D1AF4C-8AA3-4BE3-BADC-817F4D27AA84}" sibTransId="{9A091D1E-2D72-4F35-AA62-CC7A7111F96D}"/>
    <dgm:cxn modelId="{7D33B3B1-28C2-457D-A5CF-537E8BE575A5}" srcId="{75BEC929-F8AA-43F9-AA47-5B76057B176E}" destId="{4FE417FB-ED8C-4889-AD31-28E65A6936CE}" srcOrd="1" destOrd="0" parTransId="{BC9765F9-5AC4-4AF9-812C-0BE63EE9BEE3}" sibTransId="{56C7050A-B4C3-4432-9419-CF04C0306B9E}"/>
    <dgm:cxn modelId="{2C9240C5-9152-44C0-9CD9-5D27F44ACC91}" type="presOf" srcId="{75BEC929-F8AA-43F9-AA47-5B76057B176E}" destId="{D02C6E10-3D98-47DD-84DD-4990F7D58956}" srcOrd="0" destOrd="0" presId="urn:microsoft.com/office/officeart/2005/8/layout/default"/>
    <dgm:cxn modelId="{385BAAD4-48D6-4B80-ABAB-7CF5BBF6721A}" type="presOf" srcId="{40623221-5895-4A56-8A41-460B47BFAB91}" destId="{29E196C2-E23C-4A53-AE9D-CFCA741386B4}" srcOrd="0" destOrd="0" presId="urn:microsoft.com/office/officeart/2005/8/layout/default"/>
    <dgm:cxn modelId="{1B834F19-0E41-453D-A032-5009102D092F}" type="presParOf" srcId="{D02C6E10-3D98-47DD-84DD-4990F7D58956}" destId="{A2466A61-8863-4B6A-BE6A-E00047FB7FEF}" srcOrd="0" destOrd="0" presId="urn:microsoft.com/office/officeart/2005/8/layout/default"/>
    <dgm:cxn modelId="{2305679A-CABC-408C-B48F-DB211394C293}" type="presParOf" srcId="{D02C6E10-3D98-47DD-84DD-4990F7D58956}" destId="{5350B86D-AE52-4DE0-BF39-A03C3B7A0A50}" srcOrd="1" destOrd="0" presId="urn:microsoft.com/office/officeart/2005/8/layout/default"/>
    <dgm:cxn modelId="{6574E17A-99B8-4F70-9C1E-BAB7334BD9CF}" type="presParOf" srcId="{D02C6E10-3D98-47DD-84DD-4990F7D58956}" destId="{B02F32C2-0B3F-4D7F-BDD7-5B184BB1EC81}" srcOrd="2" destOrd="0" presId="urn:microsoft.com/office/officeart/2005/8/layout/default"/>
    <dgm:cxn modelId="{B42BE3E4-98EF-43F3-8465-7F99CE65B94A}" type="presParOf" srcId="{D02C6E10-3D98-47DD-84DD-4990F7D58956}" destId="{2E948122-B3B0-42CC-B38C-FF7E5108F3E5}" srcOrd="3" destOrd="0" presId="urn:microsoft.com/office/officeart/2005/8/layout/default"/>
    <dgm:cxn modelId="{BA8890C0-FC6D-4368-9E3B-2FA8CE264C29}" type="presParOf" srcId="{D02C6E10-3D98-47DD-84DD-4990F7D58956}" destId="{9D06217F-7F4F-4949-9A8D-295A084DD1DF}" srcOrd="4" destOrd="0" presId="urn:microsoft.com/office/officeart/2005/8/layout/default"/>
    <dgm:cxn modelId="{6D6F0860-2959-4BB0-80BC-153A2DC8CBAC}" type="presParOf" srcId="{D02C6E10-3D98-47DD-84DD-4990F7D58956}" destId="{C47D70E9-0E37-4521-9446-0F016425FFA0}" srcOrd="5" destOrd="0" presId="urn:microsoft.com/office/officeart/2005/8/layout/default"/>
    <dgm:cxn modelId="{ED54A973-B649-4AE1-A654-A5BEAF213065}" type="presParOf" srcId="{D02C6E10-3D98-47DD-84DD-4990F7D58956}" destId="{29E196C2-E23C-4A53-AE9D-CFCA741386B4}" srcOrd="6" destOrd="0" presId="urn:microsoft.com/office/officeart/2005/8/layout/default"/>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BC57E-A267-45C9-8BFB-96CA2F2882E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C892F4A-52DB-4300-8CDD-777CF5BC4424}">
      <dgm:prSet/>
      <dgm:spPr/>
      <dgm:t>
        <a:bodyPr/>
        <a:lstStyle/>
        <a:p>
          <a:r>
            <a:rPr lang="fr-FR" dirty="0"/>
            <a:t>Dans le public : </a:t>
          </a:r>
          <a:endParaRPr lang="en-US" dirty="0"/>
        </a:p>
      </dgm:t>
    </dgm:pt>
    <dgm:pt modelId="{91E1222E-3516-4FF8-A5FA-43A63A157A9D}" type="parTrans" cxnId="{2FFC24FC-700E-4EE1-B21E-0FE8CD6A0E5B}">
      <dgm:prSet/>
      <dgm:spPr/>
      <dgm:t>
        <a:bodyPr/>
        <a:lstStyle/>
        <a:p>
          <a:endParaRPr lang="en-US"/>
        </a:p>
      </dgm:t>
    </dgm:pt>
    <dgm:pt modelId="{4DAAAF12-7A59-498D-84F3-671E2FEA99C9}" type="sibTrans" cxnId="{2FFC24FC-700E-4EE1-B21E-0FE8CD6A0E5B}">
      <dgm:prSet/>
      <dgm:spPr/>
      <dgm:t>
        <a:bodyPr/>
        <a:lstStyle/>
        <a:p>
          <a:endParaRPr lang="en-US"/>
        </a:p>
      </dgm:t>
    </dgm:pt>
    <dgm:pt modelId="{4AC92102-F9BC-4AB1-A5F1-6A07C0963B0E}">
      <dgm:prSet/>
      <dgm:spPr/>
      <dgm:t>
        <a:bodyPr/>
        <a:lstStyle/>
        <a:p>
          <a:r>
            <a:rPr lang="fr-FR" b="1" dirty="0">
              <a:solidFill>
                <a:schemeClr val="bg1"/>
              </a:solidFill>
            </a:rPr>
            <a:t>62 ans </a:t>
          </a:r>
          <a:r>
            <a:rPr lang="fr-FR" dirty="0">
              <a:solidFill>
                <a:schemeClr val="bg1"/>
              </a:solidFill>
            </a:rPr>
            <a:t>pour les sédentaires </a:t>
          </a:r>
          <a:endParaRPr lang="en-US" dirty="0">
            <a:solidFill>
              <a:schemeClr val="bg1"/>
            </a:solidFill>
          </a:endParaRPr>
        </a:p>
      </dgm:t>
    </dgm:pt>
    <dgm:pt modelId="{F6FA0F7C-DC7D-4BB0-B979-A7117CC9FCEF}" type="parTrans" cxnId="{EA5AE78C-B38A-47FD-BB08-3195A5465DDE}">
      <dgm:prSet/>
      <dgm:spPr/>
      <dgm:t>
        <a:bodyPr/>
        <a:lstStyle/>
        <a:p>
          <a:endParaRPr lang="en-US"/>
        </a:p>
      </dgm:t>
    </dgm:pt>
    <dgm:pt modelId="{D9A563B7-77FD-4696-8670-3ADBCCB53E1D}" type="sibTrans" cxnId="{EA5AE78C-B38A-47FD-BB08-3195A5465DDE}">
      <dgm:prSet/>
      <dgm:spPr/>
      <dgm:t>
        <a:bodyPr/>
        <a:lstStyle/>
        <a:p>
          <a:endParaRPr lang="en-US"/>
        </a:p>
      </dgm:t>
    </dgm:pt>
    <dgm:pt modelId="{D27E87F3-8C70-4E3D-8CE4-B8FBA81F8A6B}">
      <dgm:prSet/>
      <dgm:spPr/>
      <dgm:t>
        <a:bodyPr/>
        <a:lstStyle/>
        <a:p>
          <a:r>
            <a:rPr lang="fr-FR" b="1" dirty="0">
              <a:solidFill>
                <a:schemeClr val="bg1"/>
              </a:solidFill>
            </a:rPr>
            <a:t>60 ans, 57 ans, 52 ans </a:t>
          </a:r>
          <a:r>
            <a:rPr lang="fr-FR" dirty="0">
              <a:solidFill>
                <a:schemeClr val="bg1"/>
              </a:solidFill>
            </a:rPr>
            <a:t>pour les agents classés en service actif</a:t>
          </a:r>
          <a:endParaRPr lang="en-US" dirty="0">
            <a:solidFill>
              <a:schemeClr val="bg1"/>
            </a:solidFill>
          </a:endParaRPr>
        </a:p>
      </dgm:t>
    </dgm:pt>
    <dgm:pt modelId="{6942D0F7-40C9-49C9-83E6-9EB21FEE450A}" type="parTrans" cxnId="{EA7FC152-5794-4B32-8134-5FB4E6B8AE5E}">
      <dgm:prSet/>
      <dgm:spPr/>
      <dgm:t>
        <a:bodyPr/>
        <a:lstStyle/>
        <a:p>
          <a:endParaRPr lang="en-US"/>
        </a:p>
      </dgm:t>
    </dgm:pt>
    <dgm:pt modelId="{8570E864-6B4A-4B28-95D7-6D6B5A402150}" type="sibTrans" cxnId="{EA7FC152-5794-4B32-8134-5FB4E6B8AE5E}">
      <dgm:prSet/>
      <dgm:spPr/>
      <dgm:t>
        <a:bodyPr/>
        <a:lstStyle/>
        <a:p>
          <a:endParaRPr lang="en-US"/>
        </a:p>
      </dgm:t>
    </dgm:pt>
    <dgm:pt modelId="{0BF44B78-9EDE-407B-8F2C-EABC6C1E4AC3}">
      <dgm:prSet/>
      <dgm:spPr/>
      <dgm:t>
        <a:bodyPr/>
        <a:lstStyle/>
        <a:p>
          <a:r>
            <a:rPr lang="fr-FR" dirty="0"/>
            <a:t>Dans le privé : </a:t>
          </a:r>
          <a:endParaRPr lang="en-US" dirty="0"/>
        </a:p>
      </dgm:t>
    </dgm:pt>
    <dgm:pt modelId="{C8B397C5-72C4-4ABD-8B7E-381DC6E67C4E}" type="parTrans" cxnId="{1F17FA78-45C9-4EC4-843E-0989D162869A}">
      <dgm:prSet/>
      <dgm:spPr/>
      <dgm:t>
        <a:bodyPr/>
        <a:lstStyle/>
        <a:p>
          <a:endParaRPr lang="en-US"/>
        </a:p>
      </dgm:t>
    </dgm:pt>
    <dgm:pt modelId="{2B782D26-E4C6-4235-9217-0379DB329D8E}" type="sibTrans" cxnId="{1F17FA78-45C9-4EC4-843E-0989D162869A}">
      <dgm:prSet/>
      <dgm:spPr/>
      <dgm:t>
        <a:bodyPr/>
        <a:lstStyle/>
        <a:p>
          <a:endParaRPr lang="en-US"/>
        </a:p>
      </dgm:t>
    </dgm:pt>
    <dgm:pt modelId="{34D579F9-9590-4B3B-86E0-3FD37ABAC1BD}">
      <dgm:prSet/>
      <dgm:spPr/>
      <dgm:t>
        <a:bodyPr/>
        <a:lstStyle/>
        <a:p>
          <a:r>
            <a:rPr lang="fr-FR" b="1" dirty="0">
              <a:solidFill>
                <a:schemeClr val="bg1"/>
              </a:solidFill>
            </a:rPr>
            <a:t>Avant 62 ans </a:t>
          </a:r>
          <a:r>
            <a:rPr lang="fr-FR" dirty="0">
              <a:solidFill>
                <a:schemeClr val="bg1"/>
              </a:solidFill>
            </a:rPr>
            <a:t>= départs anticipés</a:t>
          </a:r>
          <a:endParaRPr lang="en-US" dirty="0">
            <a:solidFill>
              <a:schemeClr val="bg1"/>
            </a:solidFill>
          </a:endParaRPr>
        </a:p>
      </dgm:t>
    </dgm:pt>
    <dgm:pt modelId="{1FC7572E-81AD-4C89-B181-A658F762960A}" type="parTrans" cxnId="{406D299E-A93F-4352-BCBC-C497B1B3B25E}">
      <dgm:prSet/>
      <dgm:spPr/>
      <dgm:t>
        <a:bodyPr/>
        <a:lstStyle/>
        <a:p>
          <a:endParaRPr lang="en-US"/>
        </a:p>
      </dgm:t>
    </dgm:pt>
    <dgm:pt modelId="{248374A2-439F-402A-8837-C2A993EF918C}" type="sibTrans" cxnId="{406D299E-A93F-4352-BCBC-C497B1B3B25E}">
      <dgm:prSet/>
      <dgm:spPr/>
      <dgm:t>
        <a:bodyPr/>
        <a:lstStyle/>
        <a:p>
          <a:endParaRPr lang="en-US"/>
        </a:p>
      </dgm:t>
    </dgm:pt>
    <dgm:pt modelId="{184B1798-EAF7-41B4-8251-20D0F1B7649F}">
      <dgm:prSet/>
      <dgm:spPr/>
      <dgm:t>
        <a:bodyPr/>
        <a:lstStyle/>
        <a:p>
          <a:r>
            <a:rPr lang="fr-FR" b="1" dirty="0">
              <a:solidFill>
                <a:schemeClr val="bg1"/>
              </a:solidFill>
            </a:rPr>
            <a:t>62 ans </a:t>
          </a:r>
          <a:r>
            <a:rPr lang="fr-FR" dirty="0">
              <a:solidFill>
                <a:schemeClr val="bg1"/>
              </a:solidFill>
            </a:rPr>
            <a:t>si taux plein </a:t>
          </a:r>
          <a:endParaRPr lang="en-US" dirty="0">
            <a:solidFill>
              <a:schemeClr val="bg1"/>
            </a:solidFill>
          </a:endParaRPr>
        </a:p>
      </dgm:t>
    </dgm:pt>
    <dgm:pt modelId="{BD8E7092-CC23-408F-959A-4C6A4280BB92}" type="parTrans" cxnId="{1C07F6F3-34BC-4B90-96F7-8608212AE191}">
      <dgm:prSet/>
      <dgm:spPr/>
      <dgm:t>
        <a:bodyPr/>
        <a:lstStyle/>
        <a:p>
          <a:endParaRPr lang="en-US"/>
        </a:p>
      </dgm:t>
    </dgm:pt>
    <dgm:pt modelId="{98CDDB4F-0653-4C9F-AE78-D478B9276DA3}" type="sibTrans" cxnId="{1C07F6F3-34BC-4B90-96F7-8608212AE191}">
      <dgm:prSet/>
      <dgm:spPr/>
      <dgm:t>
        <a:bodyPr/>
        <a:lstStyle/>
        <a:p>
          <a:endParaRPr lang="en-US"/>
        </a:p>
      </dgm:t>
    </dgm:pt>
    <dgm:pt modelId="{5376DB69-BA81-4FFA-9FEF-F7D4E4610260}">
      <dgm:prSet/>
      <dgm:spPr/>
      <dgm:t>
        <a:bodyPr/>
        <a:lstStyle/>
        <a:p>
          <a:r>
            <a:rPr lang="fr-FR" dirty="0">
              <a:solidFill>
                <a:schemeClr val="bg1"/>
              </a:solidFill>
            </a:rPr>
            <a:t>(ex : </a:t>
          </a:r>
          <a:r>
            <a:rPr lang="fr-FR" dirty="0" err="1">
              <a:solidFill>
                <a:schemeClr val="bg1"/>
              </a:solidFill>
            </a:rPr>
            <a:t>né.e.s</a:t>
          </a:r>
          <a:r>
            <a:rPr lang="fr-FR" dirty="0">
              <a:solidFill>
                <a:schemeClr val="bg1"/>
              </a:solidFill>
            </a:rPr>
            <a:t> en 1957 = 166 trimestres, </a:t>
          </a:r>
          <a:endParaRPr lang="en-US" dirty="0">
            <a:solidFill>
              <a:schemeClr val="bg1"/>
            </a:solidFill>
          </a:endParaRPr>
        </a:p>
      </dgm:t>
    </dgm:pt>
    <dgm:pt modelId="{B172C8D9-FACD-4167-88DC-020A5088D8CB}" type="parTrans" cxnId="{CE439321-708E-4D93-8B53-01926D200072}">
      <dgm:prSet/>
      <dgm:spPr/>
      <dgm:t>
        <a:bodyPr/>
        <a:lstStyle/>
        <a:p>
          <a:endParaRPr lang="en-US"/>
        </a:p>
      </dgm:t>
    </dgm:pt>
    <dgm:pt modelId="{9CF0B350-DDE3-46E6-AE8C-953F99D9CBA6}" type="sibTrans" cxnId="{CE439321-708E-4D93-8B53-01926D200072}">
      <dgm:prSet/>
      <dgm:spPr/>
      <dgm:t>
        <a:bodyPr/>
        <a:lstStyle/>
        <a:p>
          <a:endParaRPr lang="en-US"/>
        </a:p>
      </dgm:t>
    </dgm:pt>
    <dgm:pt modelId="{08153648-076F-4D30-B6C8-32364AE7277F}">
      <dgm:prSet/>
      <dgm:spPr/>
      <dgm:t>
        <a:bodyPr/>
        <a:lstStyle/>
        <a:p>
          <a:r>
            <a:rPr lang="fr-FR" dirty="0" err="1">
              <a:solidFill>
                <a:schemeClr val="bg1"/>
              </a:solidFill>
            </a:rPr>
            <a:t>né.e.s</a:t>
          </a:r>
          <a:r>
            <a:rPr lang="fr-FR" dirty="0">
              <a:solidFill>
                <a:schemeClr val="bg1"/>
              </a:solidFill>
            </a:rPr>
            <a:t> en 1973 = 172 trimestres.)</a:t>
          </a:r>
          <a:endParaRPr lang="en-US" dirty="0">
            <a:solidFill>
              <a:schemeClr val="bg1"/>
            </a:solidFill>
          </a:endParaRPr>
        </a:p>
      </dgm:t>
    </dgm:pt>
    <dgm:pt modelId="{E9974CD6-0546-40E3-8CA2-272C06731E1D}" type="parTrans" cxnId="{5503BCC8-A228-42F3-8AA8-8F72C8847930}">
      <dgm:prSet/>
      <dgm:spPr/>
      <dgm:t>
        <a:bodyPr/>
        <a:lstStyle/>
        <a:p>
          <a:endParaRPr lang="en-US"/>
        </a:p>
      </dgm:t>
    </dgm:pt>
    <dgm:pt modelId="{16BB97EB-C38F-4422-8275-80B62FDAF96B}" type="sibTrans" cxnId="{5503BCC8-A228-42F3-8AA8-8F72C8847930}">
      <dgm:prSet/>
      <dgm:spPr/>
      <dgm:t>
        <a:bodyPr/>
        <a:lstStyle/>
        <a:p>
          <a:endParaRPr lang="en-US"/>
        </a:p>
      </dgm:t>
    </dgm:pt>
    <dgm:pt modelId="{C3B43558-5E02-487F-A1CD-6E0C43023FDA}">
      <dgm:prSet/>
      <dgm:spPr/>
      <dgm:t>
        <a:bodyPr/>
        <a:lstStyle/>
        <a:p>
          <a:r>
            <a:rPr lang="fr-FR" b="1" dirty="0">
              <a:solidFill>
                <a:schemeClr val="bg1"/>
              </a:solidFill>
            </a:rPr>
            <a:t>67 ans </a:t>
          </a:r>
          <a:r>
            <a:rPr lang="fr-FR" dirty="0">
              <a:solidFill>
                <a:schemeClr val="bg1"/>
              </a:solidFill>
            </a:rPr>
            <a:t>âge automatique du taux plein</a:t>
          </a:r>
          <a:endParaRPr lang="en-US" dirty="0">
            <a:solidFill>
              <a:schemeClr val="bg1"/>
            </a:solidFill>
          </a:endParaRPr>
        </a:p>
      </dgm:t>
    </dgm:pt>
    <dgm:pt modelId="{CCA17D79-FA8B-432B-A195-A99568699D3C}" type="parTrans" cxnId="{20E98BDD-64A0-4700-B7FD-B42726EBCFE7}">
      <dgm:prSet/>
      <dgm:spPr/>
      <dgm:t>
        <a:bodyPr/>
        <a:lstStyle/>
        <a:p>
          <a:endParaRPr lang="en-US"/>
        </a:p>
      </dgm:t>
    </dgm:pt>
    <dgm:pt modelId="{31323AEE-DFF9-4C24-90B4-567E9F341B4F}" type="sibTrans" cxnId="{20E98BDD-64A0-4700-B7FD-B42726EBCFE7}">
      <dgm:prSet/>
      <dgm:spPr/>
      <dgm:t>
        <a:bodyPr/>
        <a:lstStyle/>
        <a:p>
          <a:endParaRPr lang="en-US"/>
        </a:p>
      </dgm:t>
    </dgm:pt>
    <dgm:pt modelId="{160D23FB-DEFF-496B-994D-44B75DF07295}" type="pres">
      <dgm:prSet presAssocID="{F64BC57E-A267-45C9-8BFB-96CA2F2882EF}" presName="linear" presStyleCnt="0">
        <dgm:presLayoutVars>
          <dgm:animLvl val="lvl"/>
          <dgm:resizeHandles val="exact"/>
        </dgm:presLayoutVars>
      </dgm:prSet>
      <dgm:spPr/>
    </dgm:pt>
    <dgm:pt modelId="{D485EE2F-35C5-42F4-967E-A5276DAC1486}" type="pres">
      <dgm:prSet presAssocID="{EC892F4A-52DB-4300-8CDD-777CF5BC4424}" presName="parentText" presStyleLbl="node1" presStyleIdx="0" presStyleCnt="2">
        <dgm:presLayoutVars>
          <dgm:chMax val="0"/>
          <dgm:bulletEnabled val="1"/>
        </dgm:presLayoutVars>
      </dgm:prSet>
      <dgm:spPr/>
    </dgm:pt>
    <dgm:pt modelId="{07FC9635-5A2B-49C1-A9CE-08D78A0C86D4}" type="pres">
      <dgm:prSet presAssocID="{EC892F4A-52DB-4300-8CDD-777CF5BC4424}" presName="childText" presStyleLbl="revTx" presStyleIdx="0" presStyleCnt="2">
        <dgm:presLayoutVars>
          <dgm:bulletEnabled val="1"/>
        </dgm:presLayoutVars>
      </dgm:prSet>
      <dgm:spPr/>
    </dgm:pt>
    <dgm:pt modelId="{9E94E15B-79BD-435B-B9DC-BE686D006604}" type="pres">
      <dgm:prSet presAssocID="{0BF44B78-9EDE-407B-8F2C-EABC6C1E4AC3}" presName="parentText" presStyleLbl="node1" presStyleIdx="1" presStyleCnt="2">
        <dgm:presLayoutVars>
          <dgm:chMax val="0"/>
          <dgm:bulletEnabled val="1"/>
        </dgm:presLayoutVars>
      </dgm:prSet>
      <dgm:spPr/>
    </dgm:pt>
    <dgm:pt modelId="{57D520FD-1014-4CFA-B212-A31C04C9A3C2}" type="pres">
      <dgm:prSet presAssocID="{0BF44B78-9EDE-407B-8F2C-EABC6C1E4AC3}" presName="childText" presStyleLbl="revTx" presStyleIdx="1" presStyleCnt="2">
        <dgm:presLayoutVars>
          <dgm:bulletEnabled val="1"/>
        </dgm:presLayoutVars>
      </dgm:prSet>
      <dgm:spPr/>
    </dgm:pt>
  </dgm:ptLst>
  <dgm:cxnLst>
    <dgm:cxn modelId="{CE439321-708E-4D93-8B53-01926D200072}" srcId="{0BF44B78-9EDE-407B-8F2C-EABC6C1E4AC3}" destId="{5376DB69-BA81-4FFA-9FEF-F7D4E4610260}" srcOrd="2" destOrd="0" parTransId="{B172C8D9-FACD-4167-88DC-020A5088D8CB}" sibTransId="{9CF0B350-DDE3-46E6-AE8C-953F99D9CBA6}"/>
    <dgm:cxn modelId="{B2C6DB63-3EE0-4DEE-B0A9-4F3D47CAD74A}" type="presOf" srcId="{4AC92102-F9BC-4AB1-A5F1-6A07C0963B0E}" destId="{07FC9635-5A2B-49C1-A9CE-08D78A0C86D4}" srcOrd="0" destOrd="0" presId="urn:microsoft.com/office/officeart/2005/8/layout/vList2"/>
    <dgm:cxn modelId="{1C936E4A-CF91-49E2-874D-F9D6C97B7C92}" type="presOf" srcId="{F64BC57E-A267-45C9-8BFB-96CA2F2882EF}" destId="{160D23FB-DEFF-496B-994D-44B75DF07295}" srcOrd="0" destOrd="0" presId="urn:microsoft.com/office/officeart/2005/8/layout/vList2"/>
    <dgm:cxn modelId="{1007B152-612A-4EAC-9053-42331EB6ECA5}" type="presOf" srcId="{0BF44B78-9EDE-407B-8F2C-EABC6C1E4AC3}" destId="{9E94E15B-79BD-435B-B9DC-BE686D006604}" srcOrd="0" destOrd="0" presId="urn:microsoft.com/office/officeart/2005/8/layout/vList2"/>
    <dgm:cxn modelId="{EA7FC152-5794-4B32-8134-5FB4E6B8AE5E}" srcId="{EC892F4A-52DB-4300-8CDD-777CF5BC4424}" destId="{D27E87F3-8C70-4E3D-8CE4-B8FBA81F8A6B}" srcOrd="1" destOrd="0" parTransId="{6942D0F7-40C9-49C9-83E6-9EB21FEE450A}" sibTransId="{8570E864-6B4A-4B28-95D7-6D6B5A402150}"/>
    <dgm:cxn modelId="{1F17FA78-45C9-4EC4-843E-0989D162869A}" srcId="{F64BC57E-A267-45C9-8BFB-96CA2F2882EF}" destId="{0BF44B78-9EDE-407B-8F2C-EABC6C1E4AC3}" srcOrd="1" destOrd="0" parTransId="{C8B397C5-72C4-4ABD-8B7E-381DC6E67C4E}" sibTransId="{2B782D26-E4C6-4235-9217-0379DB329D8E}"/>
    <dgm:cxn modelId="{0D897382-F185-4AF3-9163-6BFCE34B2A89}" type="presOf" srcId="{D27E87F3-8C70-4E3D-8CE4-B8FBA81F8A6B}" destId="{07FC9635-5A2B-49C1-A9CE-08D78A0C86D4}" srcOrd="0" destOrd="1" presId="urn:microsoft.com/office/officeart/2005/8/layout/vList2"/>
    <dgm:cxn modelId="{A002A888-4995-40DE-AC13-F4B092E559E9}" type="presOf" srcId="{C3B43558-5E02-487F-A1CD-6E0C43023FDA}" destId="{57D520FD-1014-4CFA-B212-A31C04C9A3C2}" srcOrd="0" destOrd="4" presId="urn:microsoft.com/office/officeart/2005/8/layout/vList2"/>
    <dgm:cxn modelId="{EA5AE78C-B38A-47FD-BB08-3195A5465DDE}" srcId="{EC892F4A-52DB-4300-8CDD-777CF5BC4424}" destId="{4AC92102-F9BC-4AB1-A5F1-6A07C0963B0E}" srcOrd="0" destOrd="0" parTransId="{F6FA0F7C-DC7D-4BB0-B979-A7117CC9FCEF}" sibTransId="{D9A563B7-77FD-4696-8670-3ADBCCB53E1D}"/>
    <dgm:cxn modelId="{A4631B9C-F79F-4BDD-B43B-8877B75BBB36}" type="presOf" srcId="{EC892F4A-52DB-4300-8CDD-777CF5BC4424}" destId="{D485EE2F-35C5-42F4-967E-A5276DAC1486}" srcOrd="0" destOrd="0" presId="urn:microsoft.com/office/officeart/2005/8/layout/vList2"/>
    <dgm:cxn modelId="{406D299E-A93F-4352-BCBC-C497B1B3B25E}" srcId="{0BF44B78-9EDE-407B-8F2C-EABC6C1E4AC3}" destId="{34D579F9-9590-4B3B-86E0-3FD37ABAC1BD}" srcOrd="0" destOrd="0" parTransId="{1FC7572E-81AD-4C89-B181-A658F762960A}" sibTransId="{248374A2-439F-402A-8837-C2A993EF918C}"/>
    <dgm:cxn modelId="{282CB7B4-50EC-40FA-8653-FC840124C88D}" type="presOf" srcId="{5376DB69-BA81-4FFA-9FEF-F7D4E4610260}" destId="{57D520FD-1014-4CFA-B212-A31C04C9A3C2}" srcOrd="0" destOrd="2" presId="urn:microsoft.com/office/officeart/2005/8/layout/vList2"/>
    <dgm:cxn modelId="{EEE5A1BA-680B-46B8-B068-3831512DDE98}" type="presOf" srcId="{08153648-076F-4D30-B6C8-32364AE7277F}" destId="{57D520FD-1014-4CFA-B212-A31C04C9A3C2}" srcOrd="0" destOrd="3" presId="urn:microsoft.com/office/officeart/2005/8/layout/vList2"/>
    <dgm:cxn modelId="{10097FC4-C878-4B25-B365-1CF869A371C5}" type="presOf" srcId="{184B1798-EAF7-41B4-8251-20D0F1B7649F}" destId="{57D520FD-1014-4CFA-B212-A31C04C9A3C2}" srcOrd="0" destOrd="1" presId="urn:microsoft.com/office/officeart/2005/8/layout/vList2"/>
    <dgm:cxn modelId="{5503BCC8-A228-42F3-8AA8-8F72C8847930}" srcId="{0BF44B78-9EDE-407B-8F2C-EABC6C1E4AC3}" destId="{08153648-076F-4D30-B6C8-32364AE7277F}" srcOrd="3" destOrd="0" parTransId="{E9974CD6-0546-40E3-8CA2-272C06731E1D}" sibTransId="{16BB97EB-C38F-4422-8275-80B62FDAF96B}"/>
    <dgm:cxn modelId="{763018DC-AFF8-4FC8-9196-4AB9F7F8F430}" type="presOf" srcId="{34D579F9-9590-4B3B-86E0-3FD37ABAC1BD}" destId="{57D520FD-1014-4CFA-B212-A31C04C9A3C2}" srcOrd="0" destOrd="0" presId="urn:microsoft.com/office/officeart/2005/8/layout/vList2"/>
    <dgm:cxn modelId="{20E98BDD-64A0-4700-B7FD-B42726EBCFE7}" srcId="{0BF44B78-9EDE-407B-8F2C-EABC6C1E4AC3}" destId="{C3B43558-5E02-487F-A1CD-6E0C43023FDA}" srcOrd="4" destOrd="0" parTransId="{CCA17D79-FA8B-432B-A195-A99568699D3C}" sibTransId="{31323AEE-DFF9-4C24-90B4-567E9F341B4F}"/>
    <dgm:cxn modelId="{1C07F6F3-34BC-4B90-96F7-8608212AE191}" srcId="{0BF44B78-9EDE-407B-8F2C-EABC6C1E4AC3}" destId="{184B1798-EAF7-41B4-8251-20D0F1B7649F}" srcOrd="1" destOrd="0" parTransId="{BD8E7092-CC23-408F-959A-4C6A4280BB92}" sibTransId="{98CDDB4F-0653-4C9F-AE78-D478B9276DA3}"/>
    <dgm:cxn modelId="{2FFC24FC-700E-4EE1-B21E-0FE8CD6A0E5B}" srcId="{F64BC57E-A267-45C9-8BFB-96CA2F2882EF}" destId="{EC892F4A-52DB-4300-8CDD-777CF5BC4424}" srcOrd="0" destOrd="0" parTransId="{91E1222E-3516-4FF8-A5FA-43A63A157A9D}" sibTransId="{4DAAAF12-7A59-498D-84F3-671E2FEA99C9}"/>
    <dgm:cxn modelId="{A6128121-8788-44D3-907A-B9C4CD7EC359}" type="presParOf" srcId="{160D23FB-DEFF-496B-994D-44B75DF07295}" destId="{D485EE2F-35C5-42F4-967E-A5276DAC1486}" srcOrd="0" destOrd="0" presId="urn:microsoft.com/office/officeart/2005/8/layout/vList2"/>
    <dgm:cxn modelId="{C6E3D266-A2BB-4242-AAD8-EB875D555EE0}" type="presParOf" srcId="{160D23FB-DEFF-496B-994D-44B75DF07295}" destId="{07FC9635-5A2B-49C1-A9CE-08D78A0C86D4}" srcOrd="1" destOrd="0" presId="urn:microsoft.com/office/officeart/2005/8/layout/vList2"/>
    <dgm:cxn modelId="{D039D77C-71DC-47E0-8AEF-2451EF8F80FF}" type="presParOf" srcId="{160D23FB-DEFF-496B-994D-44B75DF07295}" destId="{9E94E15B-79BD-435B-B9DC-BE686D006604}" srcOrd="2" destOrd="0" presId="urn:microsoft.com/office/officeart/2005/8/layout/vList2"/>
    <dgm:cxn modelId="{22C9DE55-164E-4208-90AB-FA49E30BB4FB}" type="presParOf" srcId="{160D23FB-DEFF-496B-994D-44B75DF07295}" destId="{57D520FD-1014-4CFA-B212-A31C04C9A3C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66A61-8863-4B6A-BE6A-E00047FB7FEF}">
      <dsp:nvSpPr>
        <dsp:cNvPr id="0" name=""/>
        <dsp:cNvSpPr/>
      </dsp:nvSpPr>
      <dsp:spPr>
        <a:xfrm>
          <a:off x="1312319" y="894"/>
          <a:ext cx="3563349" cy="2138009"/>
        </a:xfrm>
        <a:prstGeom prst="rect">
          <a:avLst/>
        </a:prstGeom>
        <a:solidFill>
          <a:schemeClr val="accent2">
            <a:lumMod val="20000"/>
            <a:lumOff val="80000"/>
          </a:schemeClr>
        </a:solidFill>
        <a:ln w="19050" cap="rnd"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i="0" kern="1200" dirty="0">
              <a:solidFill>
                <a:schemeClr val="tx1"/>
              </a:solidFill>
            </a:rPr>
            <a:t>Ordonnance du 19 octobre 1945  </a:t>
          </a:r>
          <a:endParaRPr lang="fr-FR" sz="1500" b="1" i="0" kern="1200" dirty="0">
            <a:solidFill>
              <a:schemeClr val="tx1"/>
            </a:solidFill>
          </a:endParaRPr>
        </a:p>
        <a:p>
          <a:pPr marL="0" lvl="0" indent="0" algn="ctr" defTabSz="889000">
            <a:lnSpc>
              <a:spcPct val="90000"/>
            </a:lnSpc>
            <a:spcBef>
              <a:spcPct val="0"/>
            </a:spcBef>
            <a:spcAft>
              <a:spcPct val="35000"/>
            </a:spcAft>
            <a:buNone/>
          </a:pPr>
          <a:r>
            <a:rPr lang="fr-FR" sz="1500" b="1" i="0" kern="1200" dirty="0">
              <a:solidFill>
                <a:schemeClr val="tx1"/>
              </a:solidFill>
            </a:rPr>
            <a:t>instaure</a:t>
          </a:r>
          <a:r>
            <a:rPr lang="fr-FR" sz="1500" i="0" kern="1200" dirty="0">
              <a:solidFill>
                <a:schemeClr val="tx1"/>
              </a:solidFill>
            </a:rPr>
            <a:t> régime général de retraites</a:t>
          </a:r>
        </a:p>
      </dsp:txBody>
      <dsp:txXfrm>
        <a:off x="1312319" y="894"/>
        <a:ext cx="3563349" cy="2138009"/>
      </dsp:txXfrm>
    </dsp:sp>
    <dsp:sp modelId="{B02F32C2-0B3F-4D7F-BDD7-5B184BB1EC81}">
      <dsp:nvSpPr>
        <dsp:cNvPr id="0" name=""/>
        <dsp:cNvSpPr/>
      </dsp:nvSpPr>
      <dsp:spPr>
        <a:xfrm>
          <a:off x="5381878" y="0"/>
          <a:ext cx="3563349" cy="2138009"/>
        </a:xfrm>
        <a:prstGeom prst="rect">
          <a:avLst/>
        </a:prstGeom>
        <a:solidFill>
          <a:srgbClr val="FF0000"/>
        </a:solidFill>
        <a:ln w="19050" cap="rnd"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rPr>
            <a:t>Système par répartition</a:t>
          </a:r>
        </a:p>
        <a:p>
          <a:pPr marL="0" lvl="0" indent="0" algn="ctr" defTabSz="889000">
            <a:lnSpc>
              <a:spcPct val="90000"/>
            </a:lnSpc>
            <a:spcBef>
              <a:spcPct val="0"/>
            </a:spcBef>
            <a:spcAft>
              <a:spcPct val="35000"/>
            </a:spcAft>
            <a:buNone/>
          </a:pPr>
          <a:r>
            <a:rPr lang="fr-FR" sz="1200" kern="1200" dirty="0">
              <a:solidFill>
                <a:schemeClr val="bg1"/>
              </a:solidFill>
            </a:rPr>
            <a:t> </a:t>
          </a:r>
          <a:r>
            <a:rPr lang="fr-FR" sz="1600" kern="1200" dirty="0">
              <a:solidFill>
                <a:schemeClr val="bg1"/>
              </a:solidFill>
            </a:rPr>
            <a:t>Les cotisations des travailleurs sont immédiatement utilisées pour payer les pensions des </a:t>
          </a:r>
          <a:r>
            <a:rPr lang="fr-FR" sz="1600" b="1" kern="1200" dirty="0">
              <a:solidFill>
                <a:schemeClr val="bg1"/>
              </a:solidFill>
            </a:rPr>
            <a:t>retraités</a:t>
          </a:r>
          <a:endParaRPr lang="en-US" sz="1200" kern="1200" dirty="0">
            <a:solidFill>
              <a:schemeClr val="bg1"/>
            </a:solidFill>
          </a:endParaRPr>
        </a:p>
      </dsp:txBody>
      <dsp:txXfrm>
        <a:off x="5381878" y="0"/>
        <a:ext cx="3563349" cy="2138009"/>
      </dsp:txXfrm>
    </dsp:sp>
    <dsp:sp modelId="{9D06217F-7F4F-4949-9A8D-295A084DD1DF}">
      <dsp:nvSpPr>
        <dsp:cNvPr id="0" name=""/>
        <dsp:cNvSpPr/>
      </dsp:nvSpPr>
      <dsp:spPr>
        <a:xfrm>
          <a:off x="1312319" y="2495238"/>
          <a:ext cx="3563349" cy="2138009"/>
        </a:xfrm>
        <a:prstGeom prst="rect">
          <a:avLst/>
        </a:prstGeom>
        <a:solidFill>
          <a:srgbClr val="FF0000"/>
        </a:solidFill>
        <a:ln w="19050" cap="rnd"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rPr>
            <a:t>Système à prestations définis </a:t>
          </a:r>
        </a:p>
        <a:p>
          <a:pPr marL="0" lvl="0" indent="0" algn="ctr" defTabSz="889000">
            <a:lnSpc>
              <a:spcPct val="90000"/>
            </a:lnSpc>
            <a:spcBef>
              <a:spcPct val="0"/>
            </a:spcBef>
            <a:spcAft>
              <a:spcPct val="35000"/>
            </a:spcAft>
            <a:buNone/>
          </a:pPr>
          <a:r>
            <a:rPr lang="fr-FR" sz="1400" b="0" i="0" kern="1200" baseline="0" dirty="0">
              <a:solidFill>
                <a:schemeClr val="bg1"/>
              </a:solidFill>
            </a:rPr>
            <a:t>Le taux de remplacement (rapport entre pension et salaire) est garanti.  </a:t>
          </a:r>
          <a:endParaRPr lang="en-US" sz="1400" kern="1200" dirty="0">
            <a:solidFill>
              <a:schemeClr val="bg1"/>
            </a:solidFill>
          </a:endParaRPr>
        </a:p>
      </dsp:txBody>
      <dsp:txXfrm>
        <a:off x="1312319" y="2495238"/>
        <a:ext cx="3563349" cy="2138009"/>
      </dsp:txXfrm>
    </dsp:sp>
    <dsp:sp modelId="{29E196C2-E23C-4A53-AE9D-CFCA741386B4}">
      <dsp:nvSpPr>
        <dsp:cNvPr id="0" name=""/>
        <dsp:cNvSpPr/>
      </dsp:nvSpPr>
      <dsp:spPr>
        <a:xfrm>
          <a:off x="5232003" y="2495238"/>
          <a:ext cx="3563349" cy="2138009"/>
        </a:xfrm>
        <a:prstGeom prst="rect">
          <a:avLst/>
        </a:prstGeom>
        <a:solidFill>
          <a:schemeClr val="accent2">
            <a:lumMod val="20000"/>
            <a:lumOff val="80000"/>
          </a:schemeClr>
        </a:solidFill>
        <a:ln w="19050" cap="rnd"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rPr>
            <a:t>Système redistributif et solidaire </a:t>
          </a:r>
          <a:endParaRPr lang="fr-FR" sz="1500" b="1" i="0" kern="1200" baseline="0" dirty="0">
            <a:solidFill>
              <a:schemeClr val="tx1"/>
            </a:solidFill>
          </a:endParaRPr>
        </a:p>
        <a:p>
          <a:pPr marL="0" lvl="0" indent="0" algn="ctr" defTabSz="889000">
            <a:lnSpc>
              <a:spcPct val="90000"/>
            </a:lnSpc>
            <a:spcBef>
              <a:spcPct val="0"/>
            </a:spcBef>
            <a:spcAft>
              <a:spcPct val="35000"/>
            </a:spcAft>
            <a:buNone/>
          </a:pPr>
          <a:r>
            <a:rPr lang="fr-FR" sz="1600" b="0" i="0" kern="1200" baseline="0" dirty="0">
              <a:solidFill>
                <a:schemeClr val="tx1"/>
              </a:solidFill>
            </a:rPr>
            <a:t>Prise en compte des aléas de carrière ou de vie</a:t>
          </a:r>
        </a:p>
      </dsp:txBody>
      <dsp:txXfrm>
        <a:off x="5232003" y="2495238"/>
        <a:ext cx="3563349" cy="213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5EE2F-35C5-42F4-967E-A5276DAC1486}">
      <dsp:nvSpPr>
        <dsp:cNvPr id="0" name=""/>
        <dsp:cNvSpPr/>
      </dsp:nvSpPr>
      <dsp:spPr>
        <a:xfrm>
          <a:off x="0" y="43995"/>
          <a:ext cx="6628804"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t>Dans le public : </a:t>
          </a:r>
          <a:endParaRPr lang="en-US" sz="3300" kern="1200" dirty="0"/>
        </a:p>
      </dsp:txBody>
      <dsp:txXfrm>
        <a:off x="37696" y="81691"/>
        <a:ext cx="6553412" cy="696808"/>
      </dsp:txXfrm>
    </dsp:sp>
    <dsp:sp modelId="{07FC9635-5A2B-49C1-A9CE-08D78A0C86D4}">
      <dsp:nvSpPr>
        <dsp:cNvPr id="0" name=""/>
        <dsp:cNvSpPr/>
      </dsp:nvSpPr>
      <dsp:spPr>
        <a:xfrm>
          <a:off x="0" y="816195"/>
          <a:ext cx="6628804"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fr-FR" sz="2600" b="1" kern="1200" dirty="0">
              <a:solidFill>
                <a:schemeClr val="bg1"/>
              </a:solidFill>
            </a:rPr>
            <a:t>62 ans </a:t>
          </a:r>
          <a:r>
            <a:rPr lang="fr-FR" sz="2600" kern="1200" dirty="0">
              <a:solidFill>
                <a:schemeClr val="bg1"/>
              </a:solidFill>
            </a:rPr>
            <a:t>pour les sédentaires </a:t>
          </a:r>
          <a:endParaRPr lang="en-US" sz="2600" kern="1200" dirty="0">
            <a:solidFill>
              <a:schemeClr val="bg1"/>
            </a:solidFill>
          </a:endParaRPr>
        </a:p>
        <a:p>
          <a:pPr marL="228600" lvl="1" indent="-228600" algn="l" defTabSz="1155700">
            <a:lnSpc>
              <a:spcPct val="90000"/>
            </a:lnSpc>
            <a:spcBef>
              <a:spcPct val="0"/>
            </a:spcBef>
            <a:spcAft>
              <a:spcPct val="20000"/>
            </a:spcAft>
            <a:buChar char="•"/>
          </a:pPr>
          <a:r>
            <a:rPr lang="fr-FR" sz="2600" b="1" kern="1200" dirty="0">
              <a:solidFill>
                <a:schemeClr val="bg1"/>
              </a:solidFill>
            </a:rPr>
            <a:t>60 ans, 57 ans, 52 ans </a:t>
          </a:r>
          <a:r>
            <a:rPr lang="fr-FR" sz="2600" kern="1200" dirty="0">
              <a:solidFill>
                <a:schemeClr val="bg1"/>
              </a:solidFill>
            </a:rPr>
            <a:t>pour les agents classés en service actif</a:t>
          </a:r>
          <a:endParaRPr lang="en-US" sz="2600" kern="1200" dirty="0">
            <a:solidFill>
              <a:schemeClr val="bg1"/>
            </a:solidFill>
          </a:endParaRPr>
        </a:p>
      </dsp:txBody>
      <dsp:txXfrm>
        <a:off x="0" y="816195"/>
        <a:ext cx="6628804" cy="1229580"/>
      </dsp:txXfrm>
    </dsp:sp>
    <dsp:sp modelId="{9E94E15B-79BD-435B-B9DC-BE686D006604}">
      <dsp:nvSpPr>
        <dsp:cNvPr id="0" name=""/>
        <dsp:cNvSpPr/>
      </dsp:nvSpPr>
      <dsp:spPr>
        <a:xfrm>
          <a:off x="0" y="2045775"/>
          <a:ext cx="6628804"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t>Dans le privé : </a:t>
          </a:r>
          <a:endParaRPr lang="en-US" sz="3300" kern="1200" dirty="0"/>
        </a:p>
      </dsp:txBody>
      <dsp:txXfrm>
        <a:off x="37696" y="2083471"/>
        <a:ext cx="6553412" cy="696808"/>
      </dsp:txXfrm>
    </dsp:sp>
    <dsp:sp modelId="{57D520FD-1014-4CFA-B212-A31C04C9A3C2}">
      <dsp:nvSpPr>
        <dsp:cNvPr id="0" name=""/>
        <dsp:cNvSpPr/>
      </dsp:nvSpPr>
      <dsp:spPr>
        <a:xfrm>
          <a:off x="0" y="2817975"/>
          <a:ext cx="6628804" cy="211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fr-FR" sz="2600" b="1" kern="1200" dirty="0">
              <a:solidFill>
                <a:schemeClr val="bg1"/>
              </a:solidFill>
            </a:rPr>
            <a:t>Avant 62 ans </a:t>
          </a:r>
          <a:r>
            <a:rPr lang="fr-FR" sz="2600" kern="1200" dirty="0">
              <a:solidFill>
                <a:schemeClr val="bg1"/>
              </a:solidFill>
            </a:rPr>
            <a:t>= départs anticipés</a:t>
          </a:r>
          <a:endParaRPr lang="en-US" sz="2600" kern="1200" dirty="0">
            <a:solidFill>
              <a:schemeClr val="bg1"/>
            </a:solidFill>
          </a:endParaRPr>
        </a:p>
        <a:p>
          <a:pPr marL="228600" lvl="1" indent="-228600" algn="l" defTabSz="1155700">
            <a:lnSpc>
              <a:spcPct val="90000"/>
            </a:lnSpc>
            <a:spcBef>
              <a:spcPct val="0"/>
            </a:spcBef>
            <a:spcAft>
              <a:spcPct val="20000"/>
            </a:spcAft>
            <a:buChar char="•"/>
          </a:pPr>
          <a:r>
            <a:rPr lang="fr-FR" sz="2600" b="1" kern="1200" dirty="0">
              <a:solidFill>
                <a:schemeClr val="bg1"/>
              </a:solidFill>
            </a:rPr>
            <a:t>62 ans </a:t>
          </a:r>
          <a:r>
            <a:rPr lang="fr-FR" sz="2600" kern="1200" dirty="0">
              <a:solidFill>
                <a:schemeClr val="bg1"/>
              </a:solidFill>
            </a:rPr>
            <a:t>si taux plein </a:t>
          </a:r>
          <a:endParaRPr lang="en-US" sz="2600" kern="1200" dirty="0">
            <a:solidFill>
              <a:schemeClr val="bg1"/>
            </a:solidFill>
          </a:endParaRPr>
        </a:p>
        <a:p>
          <a:pPr marL="228600" lvl="1" indent="-228600" algn="l" defTabSz="1155700">
            <a:lnSpc>
              <a:spcPct val="90000"/>
            </a:lnSpc>
            <a:spcBef>
              <a:spcPct val="0"/>
            </a:spcBef>
            <a:spcAft>
              <a:spcPct val="20000"/>
            </a:spcAft>
            <a:buChar char="•"/>
          </a:pPr>
          <a:r>
            <a:rPr lang="fr-FR" sz="2600" kern="1200" dirty="0">
              <a:solidFill>
                <a:schemeClr val="bg1"/>
              </a:solidFill>
            </a:rPr>
            <a:t>(ex : </a:t>
          </a:r>
          <a:r>
            <a:rPr lang="fr-FR" sz="2600" kern="1200" dirty="0" err="1">
              <a:solidFill>
                <a:schemeClr val="bg1"/>
              </a:solidFill>
            </a:rPr>
            <a:t>né.e.s</a:t>
          </a:r>
          <a:r>
            <a:rPr lang="fr-FR" sz="2600" kern="1200" dirty="0">
              <a:solidFill>
                <a:schemeClr val="bg1"/>
              </a:solidFill>
            </a:rPr>
            <a:t> en 1957 = 166 trimestres, </a:t>
          </a:r>
          <a:endParaRPr lang="en-US" sz="2600" kern="1200" dirty="0">
            <a:solidFill>
              <a:schemeClr val="bg1"/>
            </a:solidFill>
          </a:endParaRPr>
        </a:p>
        <a:p>
          <a:pPr marL="228600" lvl="1" indent="-228600" algn="l" defTabSz="1155700">
            <a:lnSpc>
              <a:spcPct val="90000"/>
            </a:lnSpc>
            <a:spcBef>
              <a:spcPct val="0"/>
            </a:spcBef>
            <a:spcAft>
              <a:spcPct val="20000"/>
            </a:spcAft>
            <a:buChar char="•"/>
          </a:pPr>
          <a:r>
            <a:rPr lang="fr-FR" sz="2600" kern="1200" dirty="0" err="1">
              <a:solidFill>
                <a:schemeClr val="bg1"/>
              </a:solidFill>
            </a:rPr>
            <a:t>né.e.s</a:t>
          </a:r>
          <a:r>
            <a:rPr lang="fr-FR" sz="2600" kern="1200" dirty="0">
              <a:solidFill>
                <a:schemeClr val="bg1"/>
              </a:solidFill>
            </a:rPr>
            <a:t> en 1973 = 172 trimestres.)</a:t>
          </a:r>
          <a:endParaRPr lang="en-US" sz="2600" kern="1200" dirty="0">
            <a:solidFill>
              <a:schemeClr val="bg1"/>
            </a:solidFill>
          </a:endParaRPr>
        </a:p>
        <a:p>
          <a:pPr marL="228600" lvl="1" indent="-228600" algn="l" defTabSz="1155700">
            <a:lnSpc>
              <a:spcPct val="90000"/>
            </a:lnSpc>
            <a:spcBef>
              <a:spcPct val="0"/>
            </a:spcBef>
            <a:spcAft>
              <a:spcPct val="20000"/>
            </a:spcAft>
            <a:buChar char="•"/>
          </a:pPr>
          <a:r>
            <a:rPr lang="fr-FR" sz="2600" b="1" kern="1200" dirty="0">
              <a:solidFill>
                <a:schemeClr val="bg1"/>
              </a:solidFill>
            </a:rPr>
            <a:t>67 ans </a:t>
          </a:r>
          <a:r>
            <a:rPr lang="fr-FR" sz="2600" kern="1200" dirty="0">
              <a:solidFill>
                <a:schemeClr val="bg1"/>
              </a:solidFill>
            </a:rPr>
            <a:t>âge automatique du taux plein</a:t>
          </a:r>
          <a:endParaRPr lang="en-US" sz="2600" kern="1200" dirty="0">
            <a:solidFill>
              <a:schemeClr val="bg1"/>
            </a:solidFill>
          </a:endParaRPr>
        </a:p>
      </dsp:txBody>
      <dsp:txXfrm>
        <a:off x="0" y="2817975"/>
        <a:ext cx="6628804" cy="21176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854A3-A49F-4462-B953-AF21F4C9974E}" type="datetimeFigureOut">
              <a:rPr lang="fr-FR" smtClean="0"/>
              <a:t>11/01/2023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EBA7C-A8E4-4861-8A6B-965B57593DF6}" type="slidenum">
              <a:rPr lang="fr-FR" smtClean="0"/>
              <a:t>‹N°›</a:t>
            </a:fld>
            <a:endParaRPr lang="fr-FR"/>
          </a:p>
        </p:txBody>
      </p:sp>
    </p:spTree>
    <p:extLst>
      <p:ext uri="{BB962C8B-B14F-4D97-AF65-F5344CB8AC3E}">
        <p14:creationId xmlns:p14="http://schemas.microsoft.com/office/powerpoint/2010/main" val="88212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3F8B500-68C4-4DD7-8166-BACE1931D6B6}" type="datetime1">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77853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A98CB78-6A11-487D-80AD-589A0C77365C}" type="datetime1">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75042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58850E1-CD84-4988-8B34-553023B34071}" type="datetime1">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6233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496827D-31BA-4FC4-83EB-EBFC18681C3A}" type="datetime1">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32746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5E99E7C-9C7F-4BE6-96E3-10B9C47AEE3E}" type="datetime1">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758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56F77B-56B7-4C28-9DCA-E8BA54EBD218}" type="datetime1">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5941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404803-F4B1-4299-B726-9EC83E9859B4}" type="datetime1">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31184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E648A2-6D57-4CFE-8FA7-8F7D86B9DD96}" type="datetime1">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00136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64817E-83DB-4F47-BF8A-02FC8E208114}" type="datetime1">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60266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FEDD8A0-CA82-4A43-9259-A277CDE178EB}" type="datetime1">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11109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C1165B6-4E4D-421D-BB83-AED28A9EFE9B}" type="datetime1">
              <a:rPr lang="fr-FR" smtClean="0"/>
              <a:t>11/01/2023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47515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649EA8D-443A-4E52-A8D2-3F42A9D5F1D0}" type="datetime1">
              <a:rPr lang="fr-FR" smtClean="0"/>
              <a:t>11/01/2023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49652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FB89C0D-8403-4551-BC48-8F4931033AF7}" type="datetime1">
              <a:rPr lang="fr-FR" smtClean="0"/>
              <a:t>11/01/2023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68535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28561-B34C-4DDE-AFE4-8B9CF646CFF5}" type="datetime1">
              <a:rPr lang="fr-FR" smtClean="0"/>
              <a:t>11/01/2023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0461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C2B18E3-5CAA-48BC-93F6-5A91E9E01EAC}" type="datetime1">
              <a:rPr lang="fr-FR" smtClean="0"/>
              <a:t>11/01/2023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69764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A4CB145-D644-4475-9741-4EEFD8B78E49}" type="datetime1">
              <a:rPr lang="fr-FR" smtClean="0"/>
              <a:t>11/01/2023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59548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576F63-435D-4979-B7E3-B7862649EB6E}" type="datetime1">
              <a:rPr lang="fr-FR" smtClean="0"/>
              <a:t>11/01/2023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0378D1-BFFB-437E-BD78-05034E81AEE8}" type="slidenum">
              <a:rPr lang="fr-FR" smtClean="0"/>
              <a:t>‹N°›</a:t>
            </a:fld>
            <a:endParaRPr lang="fr-FR"/>
          </a:p>
        </p:txBody>
      </p:sp>
    </p:spTree>
    <p:extLst>
      <p:ext uri="{BB962C8B-B14F-4D97-AF65-F5344CB8AC3E}">
        <p14:creationId xmlns:p14="http://schemas.microsoft.com/office/powerpoint/2010/main" val="128014010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3189&amp;idArticle=LEGIARTI000006745509&amp;dateTexte=&amp;categorieLien=cid" TargetMode="External"/><Relationship Id="rId2" Type="http://schemas.openxmlformats.org/officeDocument/2006/relationships/hyperlink" Target="https://www.legifrance.gouv.fr/affichCodeArticle.do?cidTexte=LEGITEXT000006073189&amp;idArticle=LEGIARTI000006741016&amp;dateTexte=&amp;categorieLien=ci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osretraites-simulateur-cas-types.netlify.app/"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37239910-606A-D2D3-9D07-BF922D2C31F4}"/>
              </a:ext>
            </a:extLst>
          </p:cNvPr>
          <p:cNvSpPr>
            <a:spLocks noGrp="1"/>
          </p:cNvSpPr>
          <p:nvPr>
            <p:ph type="title"/>
          </p:nvPr>
        </p:nvSpPr>
        <p:spPr>
          <a:xfrm>
            <a:off x="643467" y="816638"/>
            <a:ext cx="3367359" cy="5224724"/>
          </a:xfrm>
        </p:spPr>
        <p:txBody>
          <a:bodyPr anchor="ctr">
            <a:normAutofit/>
          </a:bodyPr>
          <a:lstStyle/>
          <a:p>
            <a:r>
              <a:rPr lang="fr-FR" sz="5400" b="1" dirty="0"/>
              <a:t>LA RETRAITE</a:t>
            </a:r>
          </a:p>
        </p:txBody>
      </p:sp>
      <p:sp>
        <p:nvSpPr>
          <p:cNvPr id="3" name="Espace réservé du contenu 2">
            <a:extLst>
              <a:ext uri="{FF2B5EF4-FFF2-40B4-BE49-F238E27FC236}">
                <a16:creationId xmlns:a16="http://schemas.microsoft.com/office/drawing/2014/main" id="{4F63F4DA-CC22-66F7-C0FA-8A0F074AA650}"/>
              </a:ext>
            </a:extLst>
          </p:cNvPr>
          <p:cNvSpPr>
            <a:spLocks noGrp="1"/>
          </p:cNvSpPr>
          <p:nvPr>
            <p:ph idx="1"/>
          </p:nvPr>
        </p:nvSpPr>
        <p:spPr>
          <a:xfrm>
            <a:off x="4654295" y="816638"/>
            <a:ext cx="4619706" cy="5224724"/>
          </a:xfrm>
        </p:spPr>
        <p:txBody>
          <a:bodyPr anchor="ctr">
            <a:normAutofit/>
          </a:bodyPr>
          <a:lstStyle/>
          <a:p>
            <a:pPr marL="0" indent="0">
              <a:buNone/>
            </a:pPr>
            <a:endParaRPr lang="fr-FR" dirty="0"/>
          </a:p>
          <a:p>
            <a:pPr marL="0" indent="0">
              <a:buNone/>
            </a:pPr>
            <a:endParaRPr lang="fr-FR" b="1" dirty="0"/>
          </a:p>
          <a:p>
            <a:pPr marL="0" indent="0">
              <a:buNone/>
            </a:pPr>
            <a:r>
              <a:rPr lang="fr-FR" sz="3600" b="1" dirty="0"/>
              <a:t>Une bataille CGT</a:t>
            </a:r>
          </a:p>
          <a:p>
            <a:pPr marL="0" indent="0">
              <a:buNone/>
            </a:pPr>
            <a:endParaRPr lang="fr-FR" dirty="0"/>
          </a:p>
        </p:txBody>
      </p:sp>
      <p:pic>
        <p:nvPicPr>
          <p:cNvPr id="5" name="Image 4">
            <a:extLst>
              <a:ext uri="{FF2B5EF4-FFF2-40B4-BE49-F238E27FC236}">
                <a16:creationId xmlns:a16="http://schemas.microsoft.com/office/drawing/2014/main" id="{CB8E45B8-983E-02BE-ED77-0E4659AD17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0"/>
            <a:ext cx="1260398" cy="1605280"/>
          </a:xfrm>
          <a:prstGeom prst="rect">
            <a:avLst/>
          </a:prstGeom>
        </p:spPr>
      </p:pic>
      <p:sp>
        <p:nvSpPr>
          <p:cNvPr id="4" name="Espace réservé du numéro de diapositive 3">
            <a:extLst>
              <a:ext uri="{FF2B5EF4-FFF2-40B4-BE49-F238E27FC236}">
                <a16:creationId xmlns:a16="http://schemas.microsoft.com/office/drawing/2014/main" id="{0425045A-1B21-3204-1EAB-436B639BB7C2}"/>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1</a:t>
            </a:fld>
            <a:endParaRPr lang="fr-FR" dirty="0">
              <a:solidFill>
                <a:schemeClr val="bg1"/>
              </a:solidFill>
            </a:endParaRPr>
          </a:p>
        </p:txBody>
      </p:sp>
    </p:spTree>
    <p:extLst>
      <p:ext uri="{BB962C8B-B14F-4D97-AF65-F5344CB8AC3E}">
        <p14:creationId xmlns:p14="http://schemas.microsoft.com/office/powerpoint/2010/main" val="162272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1BA8D3-42D6-FE1A-C550-01DD0EEB323F}"/>
              </a:ext>
            </a:extLst>
          </p:cNvPr>
          <p:cNvSpPr>
            <a:spLocks noGrp="1"/>
          </p:cNvSpPr>
          <p:nvPr>
            <p:ph type="title"/>
          </p:nvPr>
        </p:nvSpPr>
        <p:spPr>
          <a:xfrm>
            <a:off x="677334" y="609600"/>
            <a:ext cx="8596668" cy="946355"/>
          </a:xfrm>
        </p:spPr>
        <p:txBody>
          <a:bodyPr/>
          <a:lstStyle/>
          <a:p>
            <a:r>
              <a:rPr lang="fr-FR" dirty="0"/>
              <a:t>Règle de calcul de la pension - Privé</a:t>
            </a:r>
          </a:p>
        </p:txBody>
      </p:sp>
      <p:sp>
        <p:nvSpPr>
          <p:cNvPr id="3" name="Espace réservé du contenu 2">
            <a:extLst>
              <a:ext uri="{FF2B5EF4-FFF2-40B4-BE49-F238E27FC236}">
                <a16:creationId xmlns:a16="http://schemas.microsoft.com/office/drawing/2014/main" id="{3EBCADBB-7F4C-FA7F-318B-AB6A8F51626C}"/>
              </a:ext>
            </a:extLst>
          </p:cNvPr>
          <p:cNvSpPr>
            <a:spLocks noGrp="1"/>
          </p:cNvSpPr>
          <p:nvPr>
            <p:ph idx="1"/>
          </p:nvPr>
        </p:nvSpPr>
        <p:spPr>
          <a:xfrm>
            <a:off x="677334" y="2160589"/>
            <a:ext cx="8596668" cy="4245898"/>
          </a:xfrm>
        </p:spPr>
        <p:txBody>
          <a:bodyPr>
            <a:normAutofit/>
          </a:bodyPr>
          <a:lstStyle/>
          <a:p>
            <a:r>
              <a:rPr lang="fr-FR" b="1" dirty="0"/>
              <a:t>(50% SAM x coefficient de proratisation) + retraite complémentaire</a:t>
            </a:r>
          </a:p>
          <a:p>
            <a:pPr lvl="1">
              <a:spcBef>
                <a:spcPts val="2400"/>
              </a:spcBef>
              <a:buFont typeface="Wingdings" panose="05000000000000000000" pitchFamily="2" charset="2"/>
              <a:buChar char="Ø"/>
            </a:pPr>
            <a:r>
              <a:rPr lang="fr-FR" dirty="0"/>
              <a:t>SAM = moyenne des Salaires Annuels Moyens actualisés des 25 meilleures années</a:t>
            </a:r>
          </a:p>
          <a:p>
            <a:pPr lvl="1">
              <a:spcBef>
                <a:spcPts val="4200"/>
              </a:spcBef>
              <a:buFont typeface="Wingdings" panose="05000000000000000000" pitchFamily="2" charset="2"/>
              <a:buChar char="Ø"/>
            </a:pPr>
            <a:r>
              <a:rPr lang="fr-FR" dirty="0"/>
              <a:t>Coefficient de proratisation = </a:t>
            </a:r>
          </a:p>
          <a:p>
            <a:pPr lvl="1">
              <a:spcBef>
                <a:spcPts val="4200"/>
              </a:spcBef>
              <a:buFont typeface="Wingdings" panose="05000000000000000000" pitchFamily="2" charset="2"/>
              <a:buChar char="Ø"/>
            </a:pPr>
            <a:r>
              <a:rPr lang="fr-FR" dirty="0"/>
              <a:t>Retraite complémentaire = AGIRC-ARRCO ou Ircantec le plus souvent. Régimes en points</a:t>
            </a:r>
          </a:p>
          <a:p>
            <a:pPr marL="457200" lvl="1" indent="0">
              <a:buNone/>
            </a:pPr>
            <a:r>
              <a:rPr lang="fr-FR" dirty="0"/>
              <a:t>Dans un régime en points, le montant de la retraite dépend du nombre de points acquis et de la Valeur de service du point, c’est-à-dire de son taux de conversion.</a:t>
            </a:r>
          </a:p>
          <a:p>
            <a:pPr lvl="2" indent="-285750">
              <a:buFont typeface="Arial" panose="020B0604020202020204" pitchFamily="34" charset="0"/>
              <a:buChar char="•"/>
            </a:pPr>
            <a:r>
              <a:rPr lang="fr-FR" dirty="0"/>
              <a:t>Au 1</a:t>
            </a:r>
            <a:r>
              <a:rPr lang="fr-FR" baseline="30000" dirty="0"/>
              <a:t>er</a:t>
            </a:r>
            <a:r>
              <a:rPr lang="fr-FR" dirty="0"/>
              <a:t> novembre 2022 la valeur du point AGIRC ARRCO sera à </a:t>
            </a:r>
            <a:r>
              <a:rPr lang="fr-FR" b="1" dirty="0"/>
              <a:t>1,3498 €.</a:t>
            </a:r>
          </a:p>
          <a:p>
            <a:pPr lvl="2" indent="-285750">
              <a:buFont typeface="Arial" panose="020B0604020202020204" pitchFamily="34" charset="0"/>
              <a:buChar char="•"/>
            </a:pPr>
            <a:r>
              <a:rPr lang="fr-FR" dirty="0"/>
              <a:t>Jusqu’au 31 décembre 2022, la valeur du point Ircantec est fixée à </a:t>
            </a:r>
            <a:r>
              <a:rPr lang="fr-FR" b="1" dirty="0"/>
              <a:t>0,51211 €</a:t>
            </a:r>
            <a:endParaRPr lang="fr-FR" dirty="0"/>
          </a:p>
          <a:p>
            <a:pPr lvl="1">
              <a:spcBef>
                <a:spcPts val="4200"/>
              </a:spcBef>
              <a:buFont typeface="Wingdings" panose="05000000000000000000" pitchFamily="2" charset="2"/>
              <a:buChar char="Ø"/>
            </a:pPr>
            <a:endParaRPr lang="fr-FR" dirty="0"/>
          </a:p>
        </p:txBody>
      </p:sp>
      <p:sp>
        <p:nvSpPr>
          <p:cNvPr id="4" name="Espace réservé du numéro de diapositive 3">
            <a:extLst>
              <a:ext uri="{FF2B5EF4-FFF2-40B4-BE49-F238E27FC236}">
                <a16:creationId xmlns:a16="http://schemas.microsoft.com/office/drawing/2014/main" id="{DF0179F2-3B8D-C39E-35D9-78CFF914B15A}"/>
              </a:ext>
            </a:extLst>
          </p:cNvPr>
          <p:cNvSpPr>
            <a:spLocks noGrp="1"/>
          </p:cNvSpPr>
          <p:nvPr>
            <p:ph type="sldNum" sz="quarter" idx="12"/>
          </p:nvPr>
        </p:nvSpPr>
        <p:spPr/>
        <p:txBody>
          <a:bodyPr/>
          <a:lstStyle/>
          <a:p>
            <a:fld id="{990378D1-BFFB-437E-BD78-05034E81AEE8}" type="slidenum">
              <a:rPr lang="fr-FR" smtClean="0"/>
              <a:t>10</a:t>
            </a:fld>
            <a:endParaRPr lang="fr-FR"/>
          </a:p>
        </p:txBody>
      </p:sp>
      <p:sp>
        <p:nvSpPr>
          <p:cNvPr id="5" name="ZoneTexte 4">
            <a:extLst>
              <a:ext uri="{FF2B5EF4-FFF2-40B4-BE49-F238E27FC236}">
                <a16:creationId xmlns:a16="http://schemas.microsoft.com/office/drawing/2014/main" id="{D6782FBC-9009-C49C-7BEA-EE9B2A39A0D2}"/>
              </a:ext>
            </a:extLst>
          </p:cNvPr>
          <p:cNvSpPr txBox="1"/>
          <p:nvPr/>
        </p:nvSpPr>
        <p:spPr>
          <a:xfrm>
            <a:off x="4391450" y="3383861"/>
            <a:ext cx="4624418" cy="646331"/>
          </a:xfrm>
          <a:prstGeom prst="rect">
            <a:avLst/>
          </a:prstGeom>
          <a:noFill/>
        </p:spPr>
        <p:txBody>
          <a:bodyPr wrap="square" rtlCol="0">
            <a:spAutoFit/>
          </a:bodyPr>
          <a:lstStyle/>
          <a:p>
            <a:pPr algn="ctr"/>
            <a:r>
              <a:rPr lang="fr-FR" u="sng" dirty="0"/>
              <a:t>nombre de trimestre acquis dans le régime</a:t>
            </a:r>
          </a:p>
          <a:p>
            <a:pPr algn="ctr"/>
            <a:r>
              <a:rPr lang="fr-FR" dirty="0"/>
              <a:t>nombre de trimestres requis</a:t>
            </a:r>
          </a:p>
        </p:txBody>
      </p:sp>
    </p:spTree>
    <p:extLst>
      <p:ext uri="{BB962C8B-B14F-4D97-AF65-F5344CB8AC3E}">
        <p14:creationId xmlns:p14="http://schemas.microsoft.com/office/powerpoint/2010/main" val="30604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40AF38E-7CA7-6889-6661-16C8EC293671}"/>
              </a:ext>
            </a:extLst>
          </p:cNvPr>
          <p:cNvSpPr>
            <a:spLocks noGrp="1"/>
          </p:cNvSpPr>
          <p:nvPr>
            <p:ph type="title"/>
          </p:nvPr>
        </p:nvSpPr>
        <p:spPr/>
        <p:txBody>
          <a:bodyPr/>
          <a:lstStyle/>
          <a:p>
            <a:r>
              <a:rPr lang="fr-FR" dirty="0"/>
              <a:t>Règles d’acquisition des droits retraite</a:t>
            </a:r>
          </a:p>
        </p:txBody>
      </p:sp>
      <p:sp>
        <p:nvSpPr>
          <p:cNvPr id="6" name="Espace réservé du texte 5">
            <a:extLst>
              <a:ext uri="{FF2B5EF4-FFF2-40B4-BE49-F238E27FC236}">
                <a16:creationId xmlns:a16="http://schemas.microsoft.com/office/drawing/2014/main" id="{C6FAB93A-A9A4-B5A5-E329-973EA8B58ACC}"/>
              </a:ext>
            </a:extLst>
          </p:cNvPr>
          <p:cNvSpPr>
            <a:spLocks noGrp="1"/>
          </p:cNvSpPr>
          <p:nvPr>
            <p:ph type="body" idx="1"/>
          </p:nvPr>
        </p:nvSpPr>
        <p:spPr>
          <a:xfrm>
            <a:off x="675745" y="1795858"/>
            <a:ext cx="4185623" cy="576262"/>
          </a:xfrm>
        </p:spPr>
        <p:txBody>
          <a:bodyPr/>
          <a:lstStyle/>
          <a:p>
            <a:r>
              <a:rPr lang="fr-FR" b="1" dirty="0">
                <a:solidFill>
                  <a:srgbClr val="FF0000"/>
                </a:solidFill>
              </a:rPr>
              <a:t>Dans le public</a:t>
            </a:r>
          </a:p>
        </p:txBody>
      </p:sp>
      <p:sp>
        <p:nvSpPr>
          <p:cNvPr id="7" name="Espace réservé du contenu 6">
            <a:extLst>
              <a:ext uri="{FF2B5EF4-FFF2-40B4-BE49-F238E27FC236}">
                <a16:creationId xmlns:a16="http://schemas.microsoft.com/office/drawing/2014/main" id="{57229384-9D5F-92FA-8D49-33D29C6C1169}"/>
              </a:ext>
            </a:extLst>
          </p:cNvPr>
          <p:cNvSpPr>
            <a:spLocks noGrp="1"/>
          </p:cNvSpPr>
          <p:nvPr>
            <p:ph sz="half" idx="2"/>
          </p:nvPr>
        </p:nvSpPr>
        <p:spPr>
          <a:xfrm>
            <a:off x="675745" y="2520778"/>
            <a:ext cx="4185623" cy="3438206"/>
          </a:xfrm>
        </p:spPr>
        <p:txBody>
          <a:bodyPr>
            <a:normAutofit fontScale="92500"/>
          </a:bodyPr>
          <a:lstStyle/>
          <a:p>
            <a:r>
              <a:rPr lang="fr-FR" dirty="0"/>
              <a:t>1 trimestre acquis par période de 90 jours de service</a:t>
            </a:r>
          </a:p>
          <a:p>
            <a:r>
              <a:rPr lang="fr-FR" dirty="0"/>
              <a:t>En cas de service non fait (grève notamment) déduction d’1 jour.</a:t>
            </a:r>
          </a:p>
          <a:p>
            <a:r>
              <a:rPr lang="fr-FR" dirty="0"/>
              <a:t>Le solde des jours inférieur à 90 chaque année est totalisé sur les droits en fin de carrière.</a:t>
            </a:r>
          </a:p>
          <a:p>
            <a:r>
              <a:rPr lang="fr-FR" dirty="0"/>
              <a:t>Distinction entre service assurés et services liquidables</a:t>
            </a:r>
          </a:p>
        </p:txBody>
      </p:sp>
      <p:sp>
        <p:nvSpPr>
          <p:cNvPr id="8" name="Espace réservé du texte 7">
            <a:extLst>
              <a:ext uri="{FF2B5EF4-FFF2-40B4-BE49-F238E27FC236}">
                <a16:creationId xmlns:a16="http://schemas.microsoft.com/office/drawing/2014/main" id="{DEE91A1E-DB2F-DDD6-6B69-90CDB41D3CFB}"/>
              </a:ext>
            </a:extLst>
          </p:cNvPr>
          <p:cNvSpPr>
            <a:spLocks noGrp="1"/>
          </p:cNvSpPr>
          <p:nvPr>
            <p:ph type="body" sz="quarter" idx="3"/>
          </p:nvPr>
        </p:nvSpPr>
        <p:spPr>
          <a:xfrm>
            <a:off x="5237825" y="1795858"/>
            <a:ext cx="4185618" cy="576262"/>
          </a:xfrm>
        </p:spPr>
        <p:txBody>
          <a:bodyPr/>
          <a:lstStyle/>
          <a:p>
            <a:r>
              <a:rPr lang="fr-FR" b="1" dirty="0">
                <a:solidFill>
                  <a:srgbClr val="FF0000"/>
                </a:solidFill>
              </a:rPr>
              <a:t>Dans le privé</a:t>
            </a:r>
          </a:p>
        </p:txBody>
      </p:sp>
      <p:sp>
        <p:nvSpPr>
          <p:cNvPr id="9" name="Espace réservé du contenu 8">
            <a:extLst>
              <a:ext uri="{FF2B5EF4-FFF2-40B4-BE49-F238E27FC236}">
                <a16:creationId xmlns:a16="http://schemas.microsoft.com/office/drawing/2014/main" id="{8DC76E7E-916E-8011-879A-05D860454E46}"/>
              </a:ext>
            </a:extLst>
          </p:cNvPr>
          <p:cNvSpPr>
            <a:spLocks noGrp="1"/>
          </p:cNvSpPr>
          <p:nvPr>
            <p:ph sz="quarter" idx="4"/>
          </p:nvPr>
        </p:nvSpPr>
        <p:spPr>
          <a:xfrm>
            <a:off x="5088384" y="2454877"/>
            <a:ext cx="4335059" cy="3586486"/>
          </a:xfrm>
        </p:spPr>
        <p:txBody>
          <a:bodyPr>
            <a:normAutofit fontScale="92500"/>
          </a:bodyPr>
          <a:lstStyle/>
          <a:p>
            <a:r>
              <a:rPr lang="fr-FR" dirty="0"/>
              <a:t>Pour valider 1 trimestre de retraite, </a:t>
            </a:r>
            <a:r>
              <a:rPr lang="fr-FR" b="1" dirty="0"/>
              <a:t>il faut avoir gagné au cours de l'année l'équivalent de 150 fois le Smic horaire minimum</a:t>
            </a:r>
            <a:r>
              <a:rPr lang="fr-FR" dirty="0"/>
              <a:t>. </a:t>
            </a:r>
          </a:p>
          <a:p>
            <a:r>
              <a:rPr lang="fr-FR" dirty="0"/>
              <a:t>En 2022, ce montant correspond à 1.585,5 €. Il faut avoir gagné un revenu annuel de 6.342 € pour valider 4 trimestres dans l'année. Et ce, quel que soit le nombre de mois travaillés</a:t>
            </a:r>
          </a:p>
          <a:p>
            <a:r>
              <a:rPr lang="fr-FR" dirty="0"/>
              <a:t>Seul le salaire inférieur au plafond de sécurité sociale (3.428 € mensuel) ouvre des droits à retraite de base</a:t>
            </a:r>
          </a:p>
        </p:txBody>
      </p:sp>
      <p:sp>
        <p:nvSpPr>
          <p:cNvPr id="4" name="Espace réservé du numéro de diapositive 3">
            <a:extLst>
              <a:ext uri="{FF2B5EF4-FFF2-40B4-BE49-F238E27FC236}">
                <a16:creationId xmlns:a16="http://schemas.microsoft.com/office/drawing/2014/main" id="{AEDACA14-DEA1-0B51-BB07-2891589C7411}"/>
              </a:ext>
            </a:extLst>
          </p:cNvPr>
          <p:cNvSpPr>
            <a:spLocks noGrp="1"/>
          </p:cNvSpPr>
          <p:nvPr>
            <p:ph type="sldNum" sz="quarter" idx="12"/>
          </p:nvPr>
        </p:nvSpPr>
        <p:spPr/>
        <p:txBody>
          <a:bodyPr/>
          <a:lstStyle/>
          <a:p>
            <a:fld id="{990378D1-BFFB-437E-BD78-05034E81AEE8}" type="slidenum">
              <a:rPr lang="fr-FR" smtClean="0"/>
              <a:t>11</a:t>
            </a:fld>
            <a:endParaRPr lang="fr-FR"/>
          </a:p>
        </p:txBody>
      </p:sp>
    </p:spTree>
    <p:extLst>
      <p:ext uri="{BB962C8B-B14F-4D97-AF65-F5344CB8AC3E}">
        <p14:creationId xmlns:p14="http://schemas.microsoft.com/office/powerpoint/2010/main" val="26854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F39ACB6A-DA86-90D6-7E8A-CC79DB980CB0}"/>
              </a:ext>
            </a:extLst>
          </p:cNvPr>
          <p:cNvSpPr>
            <a:spLocks noGrp="1"/>
          </p:cNvSpPr>
          <p:nvPr>
            <p:ph type="title"/>
          </p:nvPr>
        </p:nvSpPr>
        <p:spPr/>
        <p:txBody>
          <a:bodyPr/>
          <a:lstStyle/>
          <a:p>
            <a:r>
              <a:rPr lang="fr-FR" dirty="0"/>
              <a:t>Acquisition de points </a:t>
            </a:r>
          </a:p>
        </p:txBody>
      </p:sp>
      <p:sp>
        <p:nvSpPr>
          <p:cNvPr id="9" name="Espace réservé du contenu 8">
            <a:extLst>
              <a:ext uri="{FF2B5EF4-FFF2-40B4-BE49-F238E27FC236}">
                <a16:creationId xmlns:a16="http://schemas.microsoft.com/office/drawing/2014/main" id="{DCB4485C-1FBD-F983-A615-7FF1130779A4}"/>
              </a:ext>
            </a:extLst>
          </p:cNvPr>
          <p:cNvSpPr>
            <a:spLocks noGrp="1"/>
          </p:cNvSpPr>
          <p:nvPr>
            <p:ph idx="1"/>
          </p:nvPr>
        </p:nvSpPr>
        <p:spPr>
          <a:xfrm>
            <a:off x="677334" y="1822837"/>
            <a:ext cx="8596668" cy="3880773"/>
          </a:xfrm>
        </p:spPr>
        <p:txBody>
          <a:bodyPr/>
          <a:lstStyle/>
          <a:p>
            <a:r>
              <a:rPr lang="fr-FR" b="1" dirty="0"/>
              <a:t>Nombre de points =</a:t>
            </a:r>
            <a:endParaRPr lang="fr-FR" dirty="0"/>
          </a:p>
          <a:p>
            <a:pPr lvl="1">
              <a:spcBef>
                <a:spcPts val="2400"/>
              </a:spcBef>
              <a:buFont typeface="Wingdings" panose="05000000000000000000" pitchFamily="2" charset="2"/>
              <a:buChar char="Ø"/>
            </a:pPr>
            <a:r>
              <a:rPr lang="fr-FR" b="1" dirty="0"/>
              <a:t>Assiette des cotisations </a:t>
            </a:r>
            <a:r>
              <a:rPr lang="fr-FR" dirty="0"/>
              <a:t>=  salaires brut soumis à cotisation</a:t>
            </a:r>
          </a:p>
          <a:p>
            <a:pPr lvl="1">
              <a:buFont typeface="Wingdings" panose="05000000000000000000" pitchFamily="2" charset="2"/>
              <a:buChar char="Ø"/>
            </a:pPr>
            <a:r>
              <a:rPr lang="fr-FR" b="1" dirty="0"/>
              <a:t>Taux de calcul des points </a:t>
            </a:r>
            <a:r>
              <a:rPr lang="fr-FR" dirty="0"/>
              <a:t>= pourcentage appliqué sur l’assiette des cotisations pour calculer les points. On parle aussi de « </a:t>
            </a:r>
            <a:r>
              <a:rPr lang="fr-FR" b="1" i="1" dirty="0"/>
              <a:t>cotisation créatrice de droits</a:t>
            </a:r>
            <a:r>
              <a:rPr lang="fr-FR" dirty="0"/>
              <a:t> »</a:t>
            </a:r>
          </a:p>
          <a:p>
            <a:pPr lvl="1">
              <a:buFont typeface="Wingdings" panose="05000000000000000000" pitchFamily="2" charset="2"/>
              <a:buChar char="Ø"/>
            </a:pPr>
            <a:r>
              <a:rPr lang="fr-FR" b="1" dirty="0"/>
              <a:t>Prix d’achat </a:t>
            </a:r>
            <a:r>
              <a:rPr lang="fr-FR" dirty="0"/>
              <a:t>= montant de cotisation qui permet d’acquérir un point</a:t>
            </a:r>
          </a:p>
        </p:txBody>
      </p:sp>
      <p:sp>
        <p:nvSpPr>
          <p:cNvPr id="7" name="Espace réservé du numéro de diapositive 6">
            <a:extLst>
              <a:ext uri="{FF2B5EF4-FFF2-40B4-BE49-F238E27FC236}">
                <a16:creationId xmlns:a16="http://schemas.microsoft.com/office/drawing/2014/main" id="{CE1DE1D4-E3B4-7628-FE0E-955AC1504D3A}"/>
              </a:ext>
            </a:extLst>
          </p:cNvPr>
          <p:cNvSpPr>
            <a:spLocks noGrp="1"/>
          </p:cNvSpPr>
          <p:nvPr>
            <p:ph type="sldNum" sz="quarter" idx="12"/>
          </p:nvPr>
        </p:nvSpPr>
        <p:spPr/>
        <p:txBody>
          <a:bodyPr/>
          <a:lstStyle/>
          <a:p>
            <a:fld id="{990378D1-BFFB-437E-BD78-05034E81AEE8}" type="slidenum">
              <a:rPr lang="fr-FR" smtClean="0"/>
              <a:t>12</a:t>
            </a:fld>
            <a:endParaRPr lang="fr-FR"/>
          </a:p>
        </p:txBody>
      </p:sp>
      <p:sp>
        <p:nvSpPr>
          <p:cNvPr id="10" name="ZoneTexte 9">
            <a:extLst>
              <a:ext uri="{FF2B5EF4-FFF2-40B4-BE49-F238E27FC236}">
                <a16:creationId xmlns:a16="http://schemas.microsoft.com/office/drawing/2014/main" id="{514E9C93-FAEC-B643-6AA8-AD1B4D79A841}"/>
              </a:ext>
            </a:extLst>
          </p:cNvPr>
          <p:cNvSpPr txBox="1"/>
          <p:nvPr/>
        </p:nvSpPr>
        <p:spPr>
          <a:xfrm>
            <a:off x="3418562" y="1776111"/>
            <a:ext cx="5675870" cy="646331"/>
          </a:xfrm>
          <a:prstGeom prst="rect">
            <a:avLst/>
          </a:prstGeom>
          <a:noFill/>
        </p:spPr>
        <p:txBody>
          <a:bodyPr wrap="square" rtlCol="0">
            <a:spAutoFit/>
          </a:bodyPr>
          <a:lstStyle/>
          <a:p>
            <a:pPr algn="ctr"/>
            <a:r>
              <a:rPr lang="fr-FR" b="1" u="sng" dirty="0"/>
              <a:t>Assiette des cotisations x Taux de calcul des points</a:t>
            </a:r>
          </a:p>
          <a:p>
            <a:pPr algn="ctr"/>
            <a:r>
              <a:rPr lang="fr-FR" b="1" dirty="0"/>
              <a:t>Prix d'achat d’un point</a:t>
            </a:r>
            <a:endParaRPr lang="fr-FR" dirty="0"/>
          </a:p>
        </p:txBody>
      </p:sp>
      <p:sp>
        <p:nvSpPr>
          <p:cNvPr id="11" name="Triangle isocèle 10">
            <a:extLst>
              <a:ext uri="{FF2B5EF4-FFF2-40B4-BE49-F238E27FC236}">
                <a16:creationId xmlns:a16="http://schemas.microsoft.com/office/drawing/2014/main" id="{EC9D8288-3E6B-8734-232A-9A8D36B0A74E}"/>
              </a:ext>
            </a:extLst>
          </p:cNvPr>
          <p:cNvSpPr/>
          <p:nvPr/>
        </p:nvSpPr>
        <p:spPr>
          <a:xfrm>
            <a:off x="677334" y="4258963"/>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solidFill>
                  <a:srgbClr val="FFFF00"/>
                </a:solidFill>
              </a:rPr>
              <a:t>!</a:t>
            </a:r>
          </a:p>
        </p:txBody>
      </p:sp>
      <p:sp>
        <p:nvSpPr>
          <p:cNvPr id="12" name="ZoneTexte 11">
            <a:extLst>
              <a:ext uri="{FF2B5EF4-FFF2-40B4-BE49-F238E27FC236}">
                <a16:creationId xmlns:a16="http://schemas.microsoft.com/office/drawing/2014/main" id="{EF7A7935-94CD-F3F3-E5CC-6091F7283260}"/>
              </a:ext>
            </a:extLst>
          </p:cNvPr>
          <p:cNvSpPr txBox="1"/>
          <p:nvPr/>
        </p:nvSpPr>
        <p:spPr>
          <a:xfrm>
            <a:off x="1940631" y="3940076"/>
            <a:ext cx="7318699" cy="2308324"/>
          </a:xfrm>
          <a:prstGeom prst="rect">
            <a:avLst/>
          </a:prstGeom>
          <a:noFill/>
        </p:spPr>
        <p:txBody>
          <a:bodyPr wrap="square" rtlCol="0">
            <a:spAutoFit/>
          </a:bodyPr>
          <a:lstStyle/>
          <a:p>
            <a:r>
              <a:rPr lang="fr-FR" b="1" dirty="0">
                <a:solidFill>
                  <a:srgbClr val="FF0000"/>
                </a:solidFill>
              </a:rPr>
              <a:t>Le taux de calcul ne correspond pas nécessairement au taux de cotisation. </a:t>
            </a:r>
          </a:p>
          <a:p>
            <a:r>
              <a:rPr lang="fr-FR" dirty="0"/>
              <a:t>Il peut être appliqué un </a:t>
            </a:r>
            <a:r>
              <a:rPr lang="fr-FR" b="1" dirty="0"/>
              <a:t>taux d’appel</a:t>
            </a:r>
            <a:r>
              <a:rPr lang="fr-FR" dirty="0"/>
              <a:t>, et des contributions d’équilibre (notamment à l’AGIRC-ARRCO où il y a une contribution d’équilibre technique – </a:t>
            </a:r>
            <a:r>
              <a:rPr lang="fr-FR" b="1" dirty="0"/>
              <a:t>CET</a:t>
            </a:r>
            <a:r>
              <a:rPr lang="fr-FR" dirty="0"/>
              <a:t> -  et une contribution d’équilibre général - </a:t>
            </a:r>
            <a:r>
              <a:rPr lang="fr-FR" b="1" dirty="0"/>
              <a:t>CEG</a:t>
            </a:r>
            <a:r>
              <a:rPr lang="fr-FR" dirty="0"/>
              <a:t>).</a:t>
            </a:r>
          </a:p>
          <a:p>
            <a:r>
              <a:rPr lang="fr-FR" dirty="0"/>
              <a:t>La cotisation calculée sur ces bases n’ouvre pas droit à des points.</a:t>
            </a:r>
          </a:p>
          <a:p>
            <a:endParaRPr lang="fr-FR" dirty="0"/>
          </a:p>
        </p:txBody>
      </p:sp>
    </p:spTree>
    <p:extLst>
      <p:ext uri="{BB962C8B-B14F-4D97-AF65-F5344CB8AC3E}">
        <p14:creationId xmlns:p14="http://schemas.microsoft.com/office/powerpoint/2010/main" val="343730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572655" y="1930400"/>
            <a:ext cx="3823854" cy="3963721"/>
          </a:xfrm>
        </p:spPr>
        <p:txBody>
          <a:bodyPr anchorCtr="1">
            <a:normAutofit/>
          </a:bodyPr>
          <a:lstStyle/>
          <a:p>
            <a:pPr lvl="0" algn="ctr"/>
            <a:r>
              <a:rPr lang="fr-FR" b="1" dirty="0">
                <a:solidFill>
                  <a:srgbClr val="FF0000"/>
                </a:solidFill>
              </a:rPr>
              <a:t>Les réformes paramétriques</a:t>
            </a:r>
            <a:br>
              <a:rPr lang="fr-FR" b="1" dirty="0">
                <a:solidFill>
                  <a:srgbClr val="FF0000"/>
                </a:solidFill>
              </a:rPr>
            </a:br>
            <a:r>
              <a:rPr lang="fr-FR" b="1" dirty="0">
                <a:solidFill>
                  <a:srgbClr val="FF0000"/>
                </a:solidFill>
              </a:rPr>
              <a:t>=</a:t>
            </a:r>
            <a:br>
              <a:rPr lang="fr-FR" b="1" dirty="0">
                <a:solidFill>
                  <a:srgbClr val="FF0000"/>
                </a:solidFill>
              </a:rPr>
            </a:br>
            <a:r>
              <a:rPr lang="fr-FR" b="1" dirty="0">
                <a:solidFill>
                  <a:srgbClr val="FF0000"/>
                </a:solidFill>
              </a:rPr>
              <a:t>Une dégradation progressive </a:t>
            </a:r>
          </a:p>
        </p:txBody>
      </p:sp>
      <p:sp>
        <p:nvSpPr>
          <p:cNvPr id="3" name="Espace réservé du contenu 2"/>
          <p:cNvSpPr txBox="1">
            <a:spLocks noGrp="1"/>
          </p:cNvSpPr>
          <p:nvPr>
            <p:ph idx="1"/>
          </p:nvPr>
        </p:nvSpPr>
        <p:spPr>
          <a:xfrm>
            <a:off x="5023750" y="603535"/>
            <a:ext cx="6699497" cy="5650930"/>
          </a:xfrm>
          <a:solidFill>
            <a:schemeClr val="bg1"/>
          </a:solidFill>
          <a:ln>
            <a:solidFill>
              <a:srgbClr val="FF0000"/>
            </a:solidFill>
          </a:ln>
        </p:spPr>
        <p:txBody>
          <a:bodyPr anchor="ctr">
            <a:normAutofit fontScale="92500" lnSpcReduction="10000"/>
          </a:bodyPr>
          <a:lstStyle/>
          <a:p>
            <a:pPr marL="0" lvl="0" indent="0">
              <a:lnSpc>
                <a:spcPct val="70000"/>
              </a:lnSpc>
              <a:buNone/>
            </a:pPr>
            <a:endParaRPr lang="fr-FR" b="1" dirty="0"/>
          </a:p>
          <a:p>
            <a:pPr marL="0" lvl="0" indent="0">
              <a:lnSpc>
                <a:spcPct val="70000"/>
              </a:lnSpc>
              <a:buNone/>
            </a:pPr>
            <a:endParaRPr lang="fr-FR" b="1" dirty="0"/>
          </a:p>
          <a:p>
            <a:pPr marL="0" lvl="0" indent="0">
              <a:lnSpc>
                <a:spcPct val="70000"/>
              </a:lnSpc>
              <a:buNone/>
            </a:pPr>
            <a:r>
              <a:rPr lang="fr-FR" b="1" dirty="0"/>
              <a:t>Depuis plus de 30 ans, les attaques contre les retraites n’ont pas arrêté</a:t>
            </a:r>
            <a:r>
              <a:rPr lang="fr-FR" dirty="0"/>
              <a:t> :</a:t>
            </a:r>
          </a:p>
          <a:p>
            <a:pPr marL="0" lvl="0" indent="0">
              <a:lnSpc>
                <a:spcPct val="70000"/>
              </a:lnSpc>
              <a:buNone/>
            </a:pPr>
            <a:endParaRPr lang="fr-FR" sz="1600" dirty="0"/>
          </a:p>
          <a:p>
            <a:pPr lvl="1">
              <a:lnSpc>
                <a:spcPct val="70000"/>
              </a:lnSpc>
            </a:pPr>
            <a:r>
              <a:rPr lang="fr-FR" sz="1600" dirty="0"/>
              <a:t> </a:t>
            </a:r>
            <a:r>
              <a:rPr lang="fr-FR" sz="1600" b="1" dirty="0"/>
              <a:t>1987 </a:t>
            </a:r>
            <a:r>
              <a:rPr lang="fr-FR" sz="1600" dirty="0"/>
              <a:t>: </a:t>
            </a:r>
            <a:r>
              <a:rPr lang="fr-FR" sz="1600" b="1" dirty="0"/>
              <a:t>Loi Seguin</a:t>
            </a:r>
            <a:r>
              <a:rPr lang="fr-FR" sz="1600" dirty="0"/>
              <a:t>. impose que les pensions de retraites soient revalorisées sur l’inflation et non plus sur l’évolution du salaire moyen.</a:t>
            </a:r>
          </a:p>
          <a:p>
            <a:pPr lvl="1">
              <a:lnSpc>
                <a:spcPct val="70000"/>
              </a:lnSpc>
            </a:pPr>
            <a:endParaRPr lang="fr-FR" sz="1600" dirty="0"/>
          </a:p>
          <a:p>
            <a:pPr lvl="1">
              <a:lnSpc>
                <a:spcPct val="70000"/>
              </a:lnSpc>
            </a:pPr>
            <a:r>
              <a:rPr lang="fr-FR" sz="1600" b="1" dirty="0"/>
              <a:t>1993 </a:t>
            </a:r>
            <a:r>
              <a:rPr lang="fr-FR" sz="1600" dirty="0"/>
              <a:t>: </a:t>
            </a:r>
            <a:r>
              <a:rPr lang="fr-FR" sz="1600" b="1" dirty="0"/>
              <a:t>Réforme Balladur</a:t>
            </a:r>
            <a:r>
              <a:rPr lang="fr-FR" sz="1600" dirty="0"/>
              <a:t>, passage de 37,5 ans  à 40 ans  de durée d’assurance pour les salariés du privé, passage des 10 aux 25 meilleures années pour le calcul de la pension.</a:t>
            </a:r>
          </a:p>
          <a:p>
            <a:pPr lvl="1">
              <a:lnSpc>
                <a:spcPct val="70000"/>
              </a:lnSpc>
            </a:pPr>
            <a:endParaRPr lang="fr-FR" sz="1600" dirty="0"/>
          </a:p>
          <a:p>
            <a:pPr lvl="1">
              <a:lnSpc>
                <a:spcPct val="70000"/>
              </a:lnSpc>
            </a:pPr>
            <a:r>
              <a:rPr lang="fr-FR" sz="1600" dirty="0"/>
              <a:t> </a:t>
            </a:r>
            <a:r>
              <a:rPr lang="fr-FR" sz="1600" b="1" dirty="0"/>
              <a:t>1995 </a:t>
            </a:r>
            <a:r>
              <a:rPr lang="fr-FR" sz="1600" dirty="0"/>
              <a:t>: </a:t>
            </a:r>
            <a:r>
              <a:rPr lang="fr-FR" sz="1600" b="1" dirty="0"/>
              <a:t>Réforme Juppé</a:t>
            </a:r>
            <a:r>
              <a:rPr lang="fr-FR" sz="1600" dirty="0"/>
              <a:t>, retrait du projet de « régime universel ». Les régimes spéciaux  gardent leurs particularités grâce aux mobilisations.</a:t>
            </a:r>
          </a:p>
          <a:p>
            <a:pPr lvl="1">
              <a:lnSpc>
                <a:spcPct val="70000"/>
              </a:lnSpc>
            </a:pPr>
            <a:endParaRPr lang="fr-FR" sz="1600" dirty="0"/>
          </a:p>
          <a:p>
            <a:pPr lvl="1">
              <a:lnSpc>
                <a:spcPct val="70000"/>
              </a:lnSpc>
            </a:pPr>
            <a:r>
              <a:rPr lang="fr-FR" sz="1600" b="1" dirty="0"/>
              <a:t>2003 : Réforme Fillon </a:t>
            </a:r>
            <a:r>
              <a:rPr lang="fr-FR" sz="1600" dirty="0"/>
              <a:t>: allongement progressif de la durée de cotisation jusqu’à 41,5 ans. Application de la décote et des règes du régime général au régime de la fonction publique</a:t>
            </a:r>
          </a:p>
          <a:p>
            <a:pPr lvl="1">
              <a:lnSpc>
                <a:spcPct val="70000"/>
              </a:lnSpc>
            </a:pPr>
            <a:endParaRPr lang="fr-FR" sz="1600" dirty="0"/>
          </a:p>
          <a:p>
            <a:pPr lvl="1">
              <a:lnSpc>
                <a:spcPct val="70000"/>
              </a:lnSpc>
            </a:pPr>
            <a:r>
              <a:rPr lang="fr-FR" sz="1600" b="1" dirty="0"/>
              <a:t>2010</a:t>
            </a:r>
            <a:r>
              <a:rPr lang="fr-FR" sz="1600" dirty="0"/>
              <a:t> : </a:t>
            </a:r>
            <a:r>
              <a:rPr lang="fr-FR" sz="1600" b="1" dirty="0"/>
              <a:t>Réforme Woerth </a:t>
            </a:r>
            <a:r>
              <a:rPr lang="fr-FR" sz="1600" dirty="0"/>
              <a:t>: repousse l’âge légal de départ à la retraite de 60 ans à 62 ans, voire 67 ans pour ceux n’ayant pas atteint les 41,5 annuités</a:t>
            </a:r>
          </a:p>
          <a:p>
            <a:pPr lvl="1">
              <a:lnSpc>
                <a:spcPct val="70000"/>
              </a:lnSpc>
            </a:pPr>
            <a:endParaRPr lang="fr-FR" sz="1600" dirty="0"/>
          </a:p>
          <a:p>
            <a:pPr lvl="1">
              <a:lnSpc>
                <a:spcPct val="70000"/>
              </a:lnSpc>
            </a:pPr>
            <a:r>
              <a:rPr lang="fr-FR" sz="1600" b="1" dirty="0"/>
              <a:t>2013 </a:t>
            </a:r>
            <a:r>
              <a:rPr lang="fr-FR" sz="1600" dirty="0"/>
              <a:t>: </a:t>
            </a:r>
            <a:r>
              <a:rPr lang="fr-FR" sz="1600" b="1" dirty="0"/>
              <a:t>Réforme Hollande </a:t>
            </a:r>
            <a:r>
              <a:rPr lang="fr-FR" sz="1600" dirty="0"/>
              <a:t>: augmentation de la durée d’assurance jusqu’à 43 ans pour la génération de 1973.</a:t>
            </a:r>
          </a:p>
          <a:p>
            <a:pPr marL="457200" lvl="1" indent="0">
              <a:lnSpc>
                <a:spcPct val="70000"/>
              </a:lnSpc>
              <a:buNone/>
            </a:pPr>
            <a:endParaRPr lang="fr-FR" sz="1600" dirty="0"/>
          </a:p>
          <a:p>
            <a:pPr marL="457200" lvl="1" indent="0">
              <a:lnSpc>
                <a:spcPct val="70000"/>
              </a:lnSpc>
              <a:buNone/>
            </a:pPr>
            <a:endParaRPr lang="fr-FR" sz="1600" b="1" dirty="0"/>
          </a:p>
          <a:p>
            <a:pPr marL="0" lvl="0" indent="0">
              <a:lnSpc>
                <a:spcPct val="70000"/>
              </a:lnSpc>
              <a:buNone/>
            </a:pPr>
            <a:endParaRPr lang="fr-FR" sz="1400" dirty="0"/>
          </a:p>
        </p:txBody>
      </p:sp>
      <p:cxnSp>
        <p:nvCxnSpPr>
          <p:cNvPr id="4" name="Straight Connector 9"/>
          <p:cNvCxnSpPr>
            <a:cxnSpLocks noMove="1" noResize="1"/>
          </p:cNvCxnSpPr>
          <p:nvPr/>
        </p:nvCxnSpPr>
        <p:spPr>
          <a:xfrm>
            <a:off x="4654296" y="2057400"/>
            <a:ext cx="0" cy="2743200"/>
          </a:xfrm>
          <a:prstGeom prst="straightConnector1">
            <a:avLst/>
          </a:prstGeom>
          <a:noFill/>
          <a:ln w="19046">
            <a:solidFill>
              <a:srgbClr val="262626"/>
            </a:solidFill>
            <a:prstDash val="solid"/>
            <a:miter/>
          </a:ln>
        </p:spPr>
      </p:cxnSp>
      <p:sp>
        <p:nvSpPr>
          <p:cNvPr id="5" name="Espace réservé du numéro de diapositive 4">
            <a:extLst>
              <a:ext uri="{FF2B5EF4-FFF2-40B4-BE49-F238E27FC236}">
                <a16:creationId xmlns:a16="http://schemas.microsoft.com/office/drawing/2014/main" id="{5BB627CC-5A17-EAC4-7C96-D2E86F669278}"/>
              </a:ext>
            </a:extLst>
          </p:cNvPr>
          <p:cNvSpPr>
            <a:spLocks noGrp="1"/>
          </p:cNvSpPr>
          <p:nvPr>
            <p:ph type="sldNum" sz="quarter" idx="12"/>
          </p:nvPr>
        </p:nvSpPr>
        <p:spPr>
          <a:xfrm>
            <a:off x="11246778" y="6346162"/>
            <a:ext cx="683339" cy="365125"/>
          </a:xfrm>
        </p:spPr>
        <p:txBody>
          <a:bodyPr/>
          <a:lstStyle/>
          <a:p>
            <a:fld id="{990378D1-BFFB-437E-BD78-05034E81AEE8}" type="slidenum">
              <a:rPr lang="fr-FR" sz="1050" smtClean="0">
                <a:solidFill>
                  <a:schemeClr val="bg1"/>
                </a:solidFill>
              </a:rPr>
              <a:t>13</a:t>
            </a:fld>
            <a:endParaRPr lang="fr-FR" sz="105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60785-1D79-1F33-44CD-036E7AEDDFED}"/>
              </a:ext>
            </a:extLst>
          </p:cNvPr>
          <p:cNvSpPr>
            <a:spLocks noGrp="1"/>
          </p:cNvSpPr>
          <p:nvPr>
            <p:ph type="title"/>
          </p:nvPr>
        </p:nvSpPr>
        <p:spPr>
          <a:xfrm>
            <a:off x="677334" y="609600"/>
            <a:ext cx="8596668" cy="1131837"/>
          </a:xfrm>
        </p:spPr>
        <p:txBody>
          <a:bodyPr>
            <a:normAutofit/>
          </a:bodyPr>
          <a:lstStyle/>
          <a:p>
            <a:r>
              <a:rPr lang="fr-FR" sz="3200" dirty="0"/>
              <a:t>Une dynamique contenue de la part des</a:t>
            </a:r>
            <a:br>
              <a:rPr lang="fr-FR" sz="3200" dirty="0"/>
            </a:br>
            <a:r>
              <a:rPr lang="fr-FR" sz="3200" dirty="0"/>
              <a:t>dépenses de retraite dans le PIB</a:t>
            </a:r>
          </a:p>
        </p:txBody>
      </p:sp>
      <p:pic>
        <p:nvPicPr>
          <p:cNvPr id="6" name="Espace réservé du contenu 5">
            <a:extLst>
              <a:ext uri="{FF2B5EF4-FFF2-40B4-BE49-F238E27FC236}">
                <a16:creationId xmlns:a16="http://schemas.microsoft.com/office/drawing/2014/main" id="{D736480A-324D-270B-732F-338CD69E91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0768" y="1657535"/>
            <a:ext cx="9210367" cy="4868929"/>
          </a:xfrm>
        </p:spPr>
      </p:pic>
      <p:sp>
        <p:nvSpPr>
          <p:cNvPr id="4" name="Espace réservé du numéro de diapositive 3">
            <a:extLst>
              <a:ext uri="{FF2B5EF4-FFF2-40B4-BE49-F238E27FC236}">
                <a16:creationId xmlns:a16="http://schemas.microsoft.com/office/drawing/2014/main" id="{2F911B91-67FE-9139-C29F-B4EF07ADFEEC}"/>
              </a:ext>
            </a:extLst>
          </p:cNvPr>
          <p:cNvSpPr>
            <a:spLocks noGrp="1"/>
          </p:cNvSpPr>
          <p:nvPr>
            <p:ph type="sldNum" sz="quarter" idx="12"/>
          </p:nvPr>
        </p:nvSpPr>
        <p:spPr/>
        <p:txBody>
          <a:bodyPr/>
          <a:lstStyle/>
          <a:p>
            <a:fld id="{990378D1-BFFB-437E-BD78-05034E81AEE8}" type="slidenum">
              <a:rPr lang="fr-FR" smtClean="0"/>
              <a:t>14</a:t>
            </a:fld>
            <a:endParaRPr lang="fr-FR"/>
          </a:p>
        </p:txBody>
      </p:sp>
      <p:pic>
        <p:nvPicPr>
          <p:cNvPr id="8" name="Image 7">
            <a:extLst>
              <a:ext uri="{FF2B5EF4-FFF2-40B4-BE49-F238E27FC236}">
                <a16:creationId xmlns:a16="http://schemas.microsoft.com/office/drawing/2014/main" id="{DA74C579-CA77-AEF4-E048-B19421674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21" y="2097307"/>
            <a:ext cx="695330" cy="4429157"/>
          </a:xfrm>
          <a:prstGeom prst="rect">
            <a:avLst/>
          </a:prstGeom>
        </p:spPr>
      </p:pic>
    </p:spTree>
    <p:extLst>
      <p:ext uri="{BB962C8B-B14F-4D97-AF65-F5344CB8AC3E}">
        <p14:creationId xmlns:p14="http://schemas.microsoft.com/office/powerpoint/2010/main" val="1058062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26593-51F1-0F66-6320-A2DBDC6D1D0F}"/>
              </a:ext>
            </a:extLst>
          </p:cNvPr>
          <p:cNvSpPr>
            <a:spLocks noGrp="1"/>
          </p:cNvSpPr>
          <p:nvPr>
            <p:ph type="title"/>
          </p:nvPr>
        </p:nvSpPr>
        <p:spPr>
          <a:xfrm>
            <a:off x="677334" y="488279"/>
            <a:ext cx="8915130" cy="1038650"/>
          </a:xfrm>
        </p:spPr>
        <p:txBody>
          <a:bodyPr>
            <a:normAutofit fontScale="90000"/>
          </a:bodyPr>
          <a:lstStyle/>
          <a:p>
            <a:r>
              <a:rPr lang="fr-FR" sz="3200" dirty="0"/>
              <a:t>Le système de retraite serait déficitaire en</a:t>
            </a:r>
            <a:br>
              <a:rPr lang="fr-FR" sz="3200" dirty="0"/>
            </a:br>
            <a:r>
              <a:rPr lang="fr-FR" sz="3200" dirty="0"/>
              <a:t>moyenne sur les 25 prochaines années</a:t>
            </a:r>
          </a:p>
        </p:txBody>
      </p:sp>
      <p:pic>
        <p:nvPicPr>
          <p:cNvPr id="6" name="Espace réservé du contenu 5">
            <a:extLst>
              <a:ext uri="{FF2B5EF4-FFF2-40B4-BE49-F238E27FC236}">
                <a16:creationId xmlns:a16="http://schemas.microsoft.com/office/drawing/2014/main" id="{5872D1DB-1A54-8AE9-4CFC-7FA6A6FB80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899" y="1505980"/>
            <a:ext cx="9718623" cy="4593655"/>
          </a:xfrm>
        </p:spPr>
      </p:pic>
      <p:sp>
        <p:nvSpPr>
          <p:cNvPr id="4" name="Espace réservé du numéro de diapositive 3">
            <a:extLst>
              <a:ext uri="{FF2B5EF4-FFF2-40B4-BE49-F238E27FC236}">
                <a16:creationId xmlns:a16="http://schemas.microsoft.com/office/drawing/2014/main" id="{B6C201CA-73A3-B828-47C5-A8B46C2E6FC2}"/>
              </a:ext>
            </a:extLst>
          </p:cNvPr>
          <p:cNvSpPr>
            <a:spLocks noGrp="1"/>
          </p:cNvSpPr>
          <p:nvPr>
            <p:ph type="sldNum" sz="quarter" idx="12"/>
          </p:nvPr>
        </p:nvSpPr>
        <p:spPr/>
        <p:txBody>
          <a:bodyPr/>
          <a:lstStyle/>
          <a:p>
            <a:fld id="{990378D1-BFFB-437E-BD78-05034E81AEE8}" type="slidenum">
              <a:rPr lang="fr-FR" smtClean="0"/>
              <a:t>15</a:t>
            </a:fld>
            <a:endParaRPr lang="fr-FR"/>
          </a:p>
        </p:txBody>
      </p:sp>
      <p:pic>
        <p:nvPicPr>
          <p:cNvPr id="8" name="Image 7" descr="Une image contenant texte&#10;&#10;Description générée automatiquement">
            <a:extLst>
              <a:ext uri="{FF2B5EF4-FFF2-40B4-BE49-F238E27FC236}">
                <a16:creationId xmlns:a16="http://schemas.microsoft.com/office/drawing/2014/main" id="{6E629521-0FBF-76E0-4A18-07630015F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2485" y="4729147"/>
            <a:ext cx="676280" cy="3581426"/>
          </a:xfrm>
          <a:prstGeom prst="rect">
            <a:avLst/>
          </a:prstGeom>
        </p:spPr>
      </p:pic>
      <p:pic>
        <p:nvPicPr>
          <p:cNvPr id="10" name="Image 9">
            <a:extLst>
              <a:ext uri="{FF2B5EF4-FFF2-40B4-BE49-F238E27FC236}">
                <a16:creationId xmlns:a16="http://schemas.microsoft.com/office/drawing/2014/main" id="{44BCC680-F63C-F374-03C3-39BB808F6F2B}"/>
              </a:ext>
            </a:extLst>
          </p:cNvPr>
          <p:cNvPicPr>
            <a:picLocks noChangeAspect="1"/>
          </p:cNvPicPr>
          <p:nvPr/>
        </p:nvPicPr>
        <p:blipFill>
          <a:blip r:embed="rId4"/>
          <a:stretch>
            <a:fillRect/>
          </a:stretch>
        </p:blipFill>
        <p:spPr>
          <a:xfrm>
            <a:off x="6603137" y="6128210"/>
            <a:ext cx="2705120" cy="628655"/>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4E1E2C58-66D4-7CD3-D949-C45EDA008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3698" y="6099635"/>
            <a:ext cx="2809896" cy="685805"/>
          </a:xfrm>
          <a:prstGeom prst="rect">
            <a:avLst/>
          </a:prstGeom>
        </p:spPr>
      </p:pic>
    </p:spTree>
    <p:extLst>
      <p:ext uri="{BB962C8B-B14F-4D97-AF65-F5344CB8AC3E}">
        <p14:creationId xmlns:p14="http://schemas.microsoft.com/office/powerpoint/2010/main" val="311888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B42D0-3401-45CB-A1F4-6FE0059CBA3B}"/>
              </a:ext>
            </a:extLst>
          </p:cNvPr>
          <p:cNvSpPr>
            <a:spLocks noGrp="1"/>
          </p:cNvSpPr>
          <p:nvPr>
            <p:ph type="title"/>
          </p:nvPr>
        </p:nvSpPr>
        <p:spPr>
          <a:xfrm>
            <a:off x="238793" y="609600"/>
            <a:ext cx="9598288" cy="1056122"/>
          </a:xfrm>
        </p:spPr>
        <p:txBody>
          <a:bodyPr>
            <a:normAutofit/>
          </a:bodyPr>
          <a:lstStyle/>
          <a:p>
            <a:r>
              <a:rPr lang="fr-FR" sz="2800" dirty="0"/>
              <a:t>Les raisons de la dégradation du solde entre 2021 et 2032</a:t>
            </a:r>
          </a:p>
        </p:txBody>
      </p:sp>
      <p:sp>
        <p:nvSpPr>
          <p:cNvPr id="3" name="Espace réservé du contenu 2">
            <a:extLst>
              <a:ext uri="{FF2B5EF4-FFF2-40B4-BE49-F238E27FC236}">
                <a16:creationId xmlns:a16="http://schemas.microsoft.com/office/drawing/2014/main" id="{0728F194-5E01-78BE-8AB2-5A97BE75A6F8}"/>
              </a:ext>
            </a:extLst>
          </p:cNvPr>
          <p:cNvSpPr>
            <a:spLocks noGrp="1"/>
          </p:cNvSpPr>
          <p:nvPr>
            <p:ph idx="1"/>
          </p:nvPr>
        </p:nvSpPr>
        <p:spPr>
          <a:xfrm>
            <a:off x="677334" y="1665722"/>
            <a:ext cx="8596668" cy="4898156"/>
          </a:xfrm>
        </p:spPr>
        <p:txBody>
          <a:bodyPr>
            <a:normAutofit/>
          </a:bodyPr>
          <a:lstStyle/>
          <a:p>
            <a:r>
              <a:rPr lang="fr-FR" dirty="0"/>
              <a:t>Le solde du système de retraite est excédentaire en 2021 et 2022</a:t>
            </a:r>
          </a:p>
          <a:p>
            <a:r>
              <a:rPr lang="fr-FR" dirty="0"/>
              <a:t>Entre </a:t>
            </a:r>
            <a:r>
              <a:rPr lang="fr-FR" b="1" dirty="0"/>
              <a:t>2021 et 2027</a:t>
            </a:r>
            <a:r>
              <a:rPr lang="fr-FR" dirty="0"/>
              <a:t> le solde du système de retraite se dégrade sensiblement (de 0,0 point de PIB en 2021 à 0,4 point de PIB en 2027 scénario 1,0% et convention EPR)</a:t>
            </a:r>
          </a:p>
          <a:p>
            <a:pPr lvl="1">
              <a:buFont typeface="Courier New" panose="02070309020205020404" pitchFamily="49" charset="0"/>
              <a:buChar char="o"/>
            </a:pPr>
            <a:r>
              <a:rPr lang="fr-FR" dirty="0"/>
              <a:t>Part des ressources dans le PIB -0,3 point le PIB (principalement des hypothèses sur les rémunérations dans la FPT et FPH cotisants à la CNRACL)</a:t>
            </a:r>
          </a:p>
          <a:p>
            <a:pPr lvl="1">
              <a:buFont typeface="Courier New" panose="02070309020205020404" pitchFamily="49" charset="0"/>
              <a:buChar char="o"/>
            </a:pPr>
            <a:r>
              <a:rPr lang="fr-FR" dirty="0"/>
              <a:t>Part des dépenses de retraite dans le PIB +0,1 point (effet de la différence d’évolution entre les prix à la consommation et les prix du PIB)</a:t>
            </a:r>
          </a:p>
          <a:p>
            <a:r>
              <a:rPr lang="fr-FR" dirty="0"/>
              <a:t>Entre </a:t>
            </a:r>
            <a:r>
              <a:rPr lang="fr-FR" b="1" dirty="0"/>
              <a:t>2027 et 2032</a:t>
            </a:r>
            <a:r>
              <a:rPr lang="fr-FR" dirty="0"/>
              <a:t>, le solde continuerait à se dégrader (de 0,4 point de PIB en 2027 à 0,8 point de PIB en 2032), en particulier pour les régimes de base des salariés du privé : principalement effet de l’augmentation de la part des dépenses dans le PIB du fait du net ralentissement de la croissance (transition du taux de chômage vers sa cible de long terme).</a:t>
            </a:r>
          </a:p>
        </p:txBody>
      </p:sp>
      <p:sp>
        <p:nvSpPr>
          <p:cNvPr id="4" name="Espace réservé du numéro de diapositive 3">
            <a:extLst>
              <a:ext uri="{FF2B5EF4-FFF2-40B4-BE49-F238E27FC236}">
                <a16:creationId xmlns:a16="http://schemas.microsoft.com/office/drawing/2014/main" id="{B351D52B-1AA6-166C-1C84-CB9B401EB90D}"/>
              </a:ext>
            </a:extLst>
          </p:cNvPr>
          <p:cNvSpPr>
            <a:spLocks noGrp="1"/>
          </p:cNvSpPr>
          <p:nvPr>
            <p:ph type="sldNum" sz="quarter" idx="12"/>
          </p:nvPr>
        </p:nvSpPr>
        <p:spPr/>
        <p:txBody>
          <a:bodyPr/>
          <a:lstStyle/>
          <a:p>
            <a:fld id="{990378D1-BFFB-437E-BD78-05034E81AEE8}" type="slidenum">
              <a:rPr lang="fr-FR" smtClean="0"/>
              <a:t>16</a:t>
            </a:fld>
            <a:endParaRPr lang="fr-FR"/>
          </a:p>
        </p:txBody>
      </p:sp>
    </p:spTree>
    <p:extLst>
      <p:ext uri="{BB962C8B-B14F-4D97-AF65-F5344CB8AC3E}">
        <p14:creationId xmlns:p14="http://schemas.microsoft.com/office/powerpoint/2010/main" val="393370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38AF1-5E10-F62F-FB3B-2DF8ABCE4C56}"/>
              </a:ext>
            </a:extLst>
          </p:cNvPr>
          <p:cNvSpPr>
            <a:spLocks noGrp="1"/>
          </p:cNvSpPr>
          <p:nvPr>
            <p:ph type="title"/>
          </p:nvPr>
        </p:nvSpPr>
        <p:spPr>
          <a:xfrm>
            <a:off x="677334" y="609600"/>
            <a:ext cx="8596668" cy="741615"/>
          </a:xfrm>
        </p:spPr>
        <p:txBody>
          <a:bodyPr>
            <a:normAutofit/>
          </a:bodyPr>
          <a:lstStyle/>
          <a:p>
            <a:r>
              <a:rPr lang="fr-FR" sz="2800" dirty="0"/>
              <a:t>Des taux de remplacement en baisse par génération</a:t>
            </a:r>
          </a:p>
        </p:txBody>
      </p:sp>
      <p:pic>
        <p:nvPicPr>
          <p:cNvPr id="6" name="Espace réservé du contenu 5">
            <a:extLst>
              <a:ext uri="{FF2B5EF4-FFF2-40B4-BE49-F238E27FC236}">
                <a16:creationId xmlns:a16="http://schemas.microsoft.com/office/drawing/2014/main" id="{B1B72C66-0330-661A-E374-7941F3389D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62" y="1061884"/>
            <a:ext cx="9905048" cy="4980141"/>
          </a:xfrm>
        </p:spPr>
      </p:pic>
      <p:sp>
        <p:nvSpPr>
          <p:cNvPr id="4" name="Espace réservé du numéro de diapositive 3">
            <a:extLst>
              <a:ext uri="{FF2B5EF4-FFF2-40B4-BE49-F238E27FC236}">
                <a16:creationId xmlns:a16="http://schemas.microsoft.com/office/drawing/2014/main" id="{0890FBC6-98FC-F338-7896-460F6F504B46}"/>
              </a:ext>
            </a:extLst>
          </p:cNvPr>
          <p:cNvSpPr>
            <a:spLocks noGrp="1"/>
          </p:cNvSpPr>
          <p:nvPr>
            <p:ph type="sldNum" sz="quarter" idx="12"/>
          </p:nvPr>
        </p:nvSpPr>
        <p:spPr/>
        <p:txBody>
          <a:bodyPr/>
          <a:lstStyle/>
          <a:p>
            <a:fld id="{990378D1-BFFB-437E-BD78-05034E81AEE8}" type="slidenum">
              <a:rPr lang="fr-FR" smtClean="0"/>
              <a:t>17</a:t>
            </a:fld>
            <a:endParaRPr lang="fr-FR"/>
          </a:p>
        </p:txBody>
      </p:sp>
    </p:spTree>
    <p:extLst>
      <p:ext uri="{BB962C8B-B14F-4D97-AF65-F5344CB8AC3E}">
        <p14:creationId xmlns:p14="http://schemas.microsoft.com/office/powerpoint/2010/main" val="150833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76C21F35-43A8-7526-D148-42A27F77D420}"/>
              </a:ext>
            </a:extLst>
          </p:cNvPr>
          <p:cNvSpPr>
            <a:spLocks noGrp="1"/>
          </p:cNvSpPr>
          <p:nvPr>
            <p:ph type="title"/>
          </p:nvPr>
        </p:nvSpPr>
        <p:spPr/>
        <p:txBody>
          <a:bodyPr>
            <a:normAutofit fontScale="90000"/>
          </a:bodyPr>
          <a:lstStyle/>
          <a:p>
            <a:r>
              <a:rPr lang="fr-FR" sz="3600" b="1" i="0" u="none" strike="noStrike" kern="1200" spc="0" baseline="0" dirty="0">
                <a:ln>
                  <a:noFill/>
                </a:ln>
                <a:solidFill>
                  <a:schemeClr val="accent3"/>
                </a:solidFill>
                <a:latin typeface="Calibri" pitchFamily="18"/>
                <a:ea typeface="Microsoft YaHei" pitchFamily="2"/>
                <a:cs typeface="DejaVu Sans" pitchFamily="2"/>
              </a:rPr>
              <a:t>Montant mensuel brut moyen de la pension de droit direct par régime avec carrière complète </a:t>
            </a:r>
            <a:endParaRPr lang="fr-FR" dirty="0">
              <a:solidFill>
                <a:schemeClr val="accent3"/>
              </a:solidFill>
            </a:endParaRPr>
          </a:p>
        </p:txBody>
      </p:sp>
      <p:graphicFrame>
        <p:nvGraphicFramePr>
          <p:cNvPr id="19" name="Tableau 19">
            <a:extLst>
              <a:ext uri="{FF2B5EF4-FFF2-40B4-BE49-F238E27FC236}">
                <a16:creationId xmlns:a16="http://schemas.microsoft.com/office/drawing/2014/main" id="{5495BFEE-43C1-F4F9-CD73-967FF8C2488F}"/>
              </a:ext>
            </a:extLst>
          </p:cNvPr>
          <p:cNvGraphicFramePr>
            <a:graphicFrameLocks noGrp="1"/>
          </p:cNvGraphicFramePr>
          <p:nvPr>
            <p:ph idx="1"/>
            <p:extLst>
              <p:ext uri="{D42A27DB-BD31-4B8C-83A1-F6EECF244321}">
                <p14:modId xmlns:p14="http://schemas.microsoft.com/office/powerpoint/2010/main" val="1543797502"/>
              </p:ext>
            </p:extLst>
          </p:nvPr>
        </p:nvGraphicFramePr>
        <p:xfrm>
          <a:off x="677694" y="1930400"/>
          <a:ext cx="8596308" cy="3683624"/>
        </p:xfrm>
        <a:graphic>
          <a:graphicData uri="http://schemas.openxmlformats.org/drawingml/2006/table">
            <a:tbl>
              <a:tblPr firstRow="1" bandRow="1">
                <a:tableStyleId>{5C22544A-7EE6-4342-B048-85BDC9FD1C3A}</a:tableStyleId>
              </a:tblPr>
              <a:tblGrid>
                <a:gridCol w="1432718">
                  <a:extLst>
                    <a:ext uri="{9D8B030D-6E8A-4147-A177-3AD203B41FA5}">
                      <a16:colId xmlns:a16="http://schemas.microsoft.com/office/drawing/2014/main" val="755664259"/>
                    </a:ext>
                  </a:extLst>
                </a:gridCol>
                <a:gridCol w="1432718">
                  <a:extLst>
                    <a:ext uri="{9D8B030D-6E8A-4147-A177-3AD203B41FA5}">
                      <a16:colId xmlns:a16="http://schemas.microsoft.com/office/drawing/2014/main" val="2311270520"/>
                    </a:ext>
                  </a:extLst>
                </a:gridCol>
                <a:gridCol w="1432718">
                  <a:extLst>
                    <a:ext uri="{9D8B030D-6E8A-4147-A177-3AD203B41FA5}">
                      <a16:colId xmlns:a16="http://schemas.microsoft.com/office/drawing/2014/main" val="3438719698"/>
                    </a:ext>
                  </a:extLst>
                </a:gridCol>
                <a:gridCol w="1432718">
                  <a:extLst>
                    <a:ext uri="{9D8B030D-6E8A-4147-A177-3AD203B41FA5}">
                      <a16:colId xmlns:a16="http://schemas.microsoft.com/office/drawing/2014/main" val="321180892"/>
                    </a:ext>
                  </a:extLst>
                </a:gridCol>
                <a:gridCol w="1518884">
                  <a:extLst>
                    <a:ext uri="{9D8B030D-6E8A-4147-A177-3AD203B41FA5}">
                      <a16:colId xmlns:a16="http://schemas.microsoft.com/office/drawing/2014/main" val="264577671"/>
                    </a:ext>
                  </a:extLst>
                </a:gridCol>
                <a:gridCol w="1346552">
                  <a:extLst>
                    <a:ext uri="{9D8B030D-6E8A-4147-A177-3AD203B41FA5}">
                      <a16:colId xmlns:a16="http://schemas.microsoft.com/office/drawing/2014/main" val="322834215"/>
                    </a:ext>
                  </a:extLst>
                </a:gridCol>
              </a:tblGrid>
              <a:tr h="920906">
                <a:tc>
                  <a:txBody>
                    <a:bodyPr/>
                    <a:lstStyle/>
                    <a:p>
                      <a:pPr algn="ctr"/>
                      <a:endParaRPr lang="fr-FR" sz="2400" baseline="0" dirty="0"/>
                    </a:p>
                  </a:txBody>
                  <a:tcPr/>
                </a:tc>
                <a:tc>
                  <a:txBody>
                    <a:bodyPr/>
                    <a:lstStyle/>
                    <a:p>
                      <a:pPr algn="ctr"/>
                      <a:r>
                        <a:rPr lang="fr-FR" sz="2400" baseline="0" dirty="0"/>
                        <a:t>Montant</a:t>
                      </a:r>
                    </a:p>
                  </a:txBody>
                  <a:tcPr/>
                </a:tc>
                <a:tc>
                  <a:txBody>
                    <a:bodyPr/>
                    <a:lstStyle/>
                    <a:p>
                      <a:pPr algn="ctr"/>
                      <a:endParaRPr lang="fr-FR" sz="2400" baseline="0" dirty="0"/>
                    </a:p>
                  </a:txBody>
                  <a:tcPr/>
                </a:tc>
                <a:tc>
                  <a:txBody>
                    <a:bodyPr/>
                    <a:lstStyle/>
                    <a:p>
                      <a:pPr algn="ctr"/>
                      <a:r>
                        <a:rPr lang="fr-FR" sz="2400" baseline="0" dirty="0"/>
                        <a:t>Montant</a:t>
                      </a:r>
                    </a:p>
                  </a:txBody>
                  <a:tcPr/>
                </a:tc>
                <a:tc>
                  <a:txBody>
                    <a:bodyPr/>
                    <a:lstStyle/>
                    <a:p>
                      <a:pPr algn="ctr"/>
                      <a:endParaRPr lang="fr-FR" sz="2400" baseline="0" dirty="0"/>
                    </a:p>
                  </a:txBody>
                  <a:tcPr/>
                </a:tc>
                <a:tc>
                  <a:txBody>
                    <a:bodyPr/>
                    <a:lstStyle/>
                    <a:p>
                      <a:pPr algn="ctr"/>
                      <a:r>
                        <a:rPr lang="fr-FR" sz="2400" baseline="0" dirty="0"/>
                        <a:t>Montant</a:t>
                      </a:r>
                    </a:p>
                  </a:txBody>
                  <a:tcPr/>
                </a:tc>
                <a:extLst>
                  <a:ext uri="{0D108BD9-81ED-4DB2-BD59-A6C34878D82A}">
                    <a16:rowId xmlns:a16="http://schemas.microsoft.com/office/drawing/2014/main" val="573116891"/>
                  </a:ext>
                </a:extLst>
              </a:tr>
              <a:tr h="920906">
                <a:tc>
                  <a:txBody>
                    <a:bodyPr/>
                    <a:lstStyle/>
                    <a:p>
                      <a:r>
                        <a:rPr lang="fr-FR" b="1" baseline="0" dirty="0"/>
                        <a:t>Régime Général</a:t>
                      </a:r>
                    </a:p>
                  </a:txBody>
                  <a:tcPr/>
                </a:tc>
                <a:tc>
                  <a:txBody>
                    <a:bodyPr/>
                    <a:lstStyle/>
                    <a:p>
                      <a:r>
                        <a:rPr lang="fr-FR" b="1" baseline="0" dirty="0"/>
                        <a:t>1.820€</a:t>
                      </a:r>
                    </a:p>
                  </a:txBody>
                  <a:tcPr/>
                </a:tc>
                <a:tc>
                  <a:txBody>
                    <a:bodyPr/>
                    <a:lstStyle/>
                    <a:p>
                      <a:r>
                        <a:rPr lang="fr-FR" b="1" baseline="0" dirty="0"/>
                        <a:t>FPE*</a:t>
                      </a:r>
                      <a:endParaRPr lang="fr-FR" sz="1200" b="1" baseline="0" dirty="0"/>
                    </a:p>
                  </a:txBody>
                  <a:tcPr/>
                </a:tc>
                <a:tc>
                  <a:txBody>
                    <a:bodyPr/>
                    <a:lstStyle/>
                    <a:p>
                      <a:r>
                        <a:rPr lang="fr-FR" b="1" baseline="0" dirty="0"/>
                        <a:t>2.590€</a:t>
                      </a:r>
                    </a:p>
                  </a:txBody>
                  <a:tcPr/>
                </a:tc>
                <a:tc>
                  <a:txBody>
                    <a:bodyPr/>
                    <a:lstStyle/>
                    <a:p>
                      <a:r>
                        <a:rPr lang="fr-FR" b="1" baseline="0" dirty="0"/>
                        <a:t>MSA non salariés</a:t>
                      </a:r>
                    </a:p>
                    <a:p>
                      <a:r>
                        <a:rPr lang="fr-FR" sz="1200" b="1" baseline="0" dirty="0"/>
                        <a:t>Agriculteurs</a:t>
                      </a:r>
                    </a:p>
                  </a:txBody>
                  <a:tcPr/>
                </a:tc>
                <a:tc>
                  <a:txBody>
                    <a:bodyPr/>
                    <a:lstStyle/>
                    <a:p>
                      <a:r>
                        <a:rPr lang="fr-FR" b="1" baseline="0" dirty="0"/>
                        <a:t>730€</a:t>
                      </a:r>
                    </a:p>
                  </a:txBody>
                  <a:tcPr/>
                </a:tc>
                <a:extLst>
                  <a:ext uri="{0D108BD9-81ED-4DB2-BD59-A6C34878D82A}">
                    <a16:rowId xmlns:a16="http://schemas.microsoft.com/office/drawing/2014/main" val="1712694750"/>
                  </a:ext>
                </a:extLst>
              </a:tr>
              <a:tr h="920906">
                <a:tc>
                  <a:txBody>
                    <a:bodyPr/>
                    <a:lstStyle/>
                    <a:p>
                      <a:r>
                        <a:rPr lang="fr-FR" b="1" baseline="0" dirty="0"/>
                        <a:t>MSA Salariés</a:t>
                      </a:r>
                    </a:p>
                    <a:p>
                      <a:r>
                        <a:rPr lang="fr-FR" sz="1200" b="1" baseline="0" dirty="0"/>
                        <a:t>ouvriers</a:t>
                      </a:r>
                    </a:p>
                  </a:txBody>
                  <a:tcPr/>
                </a:tc>
                <a:tc>
                  <a:txBody>
                    <a:bodyPr/>
                    <a:lstStyle/>
                    <a:p>
                      <a:r>
                        <a:rPr lang="fr-FR" b="1" baseline="0" dirty="0"/>
                        <a:t>1.740€</a:t>
                      </a:r>
                    </a:p>
                  </a:txBody>
                  <a:tcPr/>
                </a:tc>
                <a:tc>
                  <a:txBody>
                    <a:bodyPr/>
                    <a:lstStyle/>
                    <a:p>
                      <a:r>
                        <a:rPr lang="fr-FR" b="1" baseline="0" dirty="0"/>
                        <a:t>Régimes spéciaux</a:t>
                      </a:r>
                    </a:p>
                  </a:txBody>
                  <a:tcPr/>
                </a:tc>
                <a:tc>
                  <a:txBody>
                    <a:bodyPr/>
                    <a:lstStyle/>
                    <a:p>
                      <a:r>
                        <a:rPr lang="fr-FR" b="1" baseline="0" dirty="0"/>
                        <a:t>2.600€</a:t>
                      </a:r>
                    </a:p>
                  </a:txBody>
                  <a:tcPr/>
                </a:tc>
                <a:tc>
                  <a:txBody>
                    <a:bodyPr/>
                    <a:lstStyle/>
                    <a:p>
                      <a:r>
                        <a:rPr lang="fr-FR" sz="1600" b="1" baseline="0" dirty="0"/>
                        <a:t>Commerçants</a:t>
                      </a:r>
                    </a:p>
                    <a:p>
                      <a:r>
                        <a:rPr lang="fr-FR" sz="1600" b="1" baseline="0" dirty="0"/>
                        <a:t>Ex-RSI</a:t>
                      </a:r>
                    </a:p>
                  </a:txBody>
                  <a:tcPr/>
                </a:tc>
                <a:tc>
                  <a:txBody>
                    <a:bodyPr/>
                    <a:lstStyle/>
                    <a:p>
                      <a:r>
                        <a:rPr lang="fr-FR" b="1" baseline="0" dirty="0"/>
                        <a:t>1.020€</a:t>
                      </a:r>
                    </a:p>
                  </a:txBody>
                  <a:tcPr/>
                </a:tc>
                <a:extLst>
                  <a:ext uri="{0D108BD9-81ED-4DB2-BD59-A6C34878D82A}">
                    <a16:rowId xmlns:a16="http://schemas.microsoft.com/office/drawing/2014/main" val="3131790861"/>
                  </a:ext>
                </a:extLst>
              </a:tr>
              <a:tr h="920906">
                <a:tc>
                  <a:txBody>
                    <a:bodyPr/>
                    <a:lstStyle/>
                    <a:p>
                      <a:r>
                        <a:rPr lang="fr-FR" b="1" baseline="0" dirty="0"/>
                        <a:t>CNRACL*</a:t>
                      </a:r>
                    </a:p>
                    <a:p>
                      <a:r>
                        <a:rPr lang="fr-FR" b="1" baseline="0" dirty="0"/>
                        <a:t>(FPT-FPH)</a:t>
                      </a:r>
                    </a:p>
                  </a:txBody>
                  <a:tcPr/>
                </a:tc>
                <a:tc>
                  <a:txBody>
                    <a:bodyPr/>
                    <a:lstStyle/>
                    <a:p>
                      <a:r>
                        <a:rPr lang="fr-FR" b="1" baseline="0" dirty="0"/>
                        <a:t>1.880€</a:t>
                      </a:r>
                    </a:p>
                  </a:txBody>
                  <a:tcPr/>
                </a:tc>
                <a:tc>
                  <a:txBody>
                    <a:bodyPr/>
                    <a:lstStyle/>
                    <a:p>
                      <a:r>
                        <a:rPr lang="fr-FR" b="1" baseline="0" dirty="0"/>
                        <a:t>Professions libérales</a:t>
                      </a:r>
                    </a:p>
                  </a:txBody>
                  <a:tcPr/>
                </a:tc>
                <a:tc>
                  <a:txBody>
                    <a:bodyPr/>
                    <a:lstStyle/>
                    <a:p>
                      <a:r>
                        <a:rPr lang="fr-FR" b="1" baseline="0" dirty="0"/>
                        <a:t>2.420€</a:t>
                      </a:r>
                    </a:p>
                  </a:txBody>
                  <a:tcPr/>
                </a:tc>
                <a:tc>
                  <a:txBody>
                    <a:bodyPr/>
                    <a:lstStyle/>
                    <a:p>
                      <a:r>
                        <a:rPr lang="fr-FR" b="1" baseline="0" dirty="0"/>
                        <a:t>Artisans</a:t>
                      </a:r>
                    </a:p>
                    <a:p>
                      <a:r>
                        <a:rPr lang="fr-FR" b="1" baseline="0" dirty="0"/>
                        <a:t>Ex-RSI</a:t>
                      </a:r>
                    </a:p>
                  </a:txBody>
                  <a:tcPr/>
                </a:tc>
                <a:tc>
                  <a:txBody>
                    <a:bodyPr/>
                    <a:lstStyle/>
                    <a:p>
                      <a:r>
                        <a:rPr lang="fr-FR" b="1" baseline="0" dirty="0"/>
                        <a:t>1.030€</a:t>
                      </a:r>
                    </a:p>
                  </a:txBody>
                  <a:tcPr/>
                </a:tc>
                <a:extLst>
                  <a:ext uri="{0D108BD9-81ED-4DB2-BD59-A6C34878D82A}">
                    <a16:rowId xmlns:a16="http://schemas.microsoft.com/office/drawing/2014/main" val="1214194679"/>
                  </a:ext>
                </a:extLst>
              </a:tr>
            </a:tbl>
          </a:graphicData>
        </a:graphic>
      </p:graphicFrame>
      <p:sp>
        <p:nvSpPr>
          <p:cNvPr id="4" name="Espace réservé du numéro de diapositive 3">
            <a:extLst>
              <a:ext uri="{FF2B5EF4-FFF2-40B4-BE49-F238E27FC236}">
                <a16:creationId xmlns:a16="http://schemas.microsoft.com/office/drawing/2014/main" id="{B0CA3FD4-7369-3768-D5F4-44E4F4107030}"/>
              </a:ext>
            </a:extLst>
          </p:cNvPr>
          <p:cNvSpPr>
            <a:spLocks noGrp="1"/>
          </p:cNvSpPr>
          <p:nvPr>
            <p:ph type="sldNum" sz="quarter" idx="12"/>
          </p:nvPr>
        </p:nvSpPr>
        <p:spPr/>
        <p:txBody>
          <a:bodyPr/>
          <a:lstStyle/>
          <a:p>
            <a:fld id="{990378D1-BFFB-437E-BD78-05034E81AEE8}" type="slidenum">
              <a:rPr lang="fr-FR" smtClean="0"/>
              <a:t>18</a:t>
            </a:fld>
            <a:endParaRPr lang="fr-FR"/>
          </a:p>
        </p:txBody>
      </p:sp>
      <p:sp>
        <p:nvSpPr>
          <p:cNvPr id="20" name="ZoneTexte 19">
            <a:extLst>
              <a:ext uri="{FF2B5EF4-FFF2-40B4-BE49-F238E27FC236}">
                <a16:creationId xmlns:a16="http://schemas.microsoft.com/office/drawing/2014/main" id="{2A1B33DF-4545-5193-4E07-4B9F84BD9A60}"/>
              </a:ext>
            </a:extLst>
          </p:cNvPr>
          <p:cNvSpPr txBox="1"/>
          <p:nvPr/>
        </p:nvSpPr>
        <p:spPr>
          <a:xfrm>
            <a:off x="677334" y="5806322"/>
            <a:ext cx="8148614" cy="1200329"/>
          </a:xfrm>
          <a:prstGeom prst="rect">
            <a:avLst/>
          </a:prstGeom>
          <a:noFill/>
        </p:spPr>
        <p:txBody>
          <a:bodyPr wrap="square" rtlCol="0">
            <a:spAutoFit/>
          </a:bodyPr>
          <a:lstStyle/>
          <a:p>
            <a:r>
              <a:rPr lang="fr-FR" sz="2400" b="1" dirty="0">
                <a:solidFill>
                  <a:srgbClr val="800000"/>
                </a:solidFill>
                <a:latin typeface="Times New Roman" pitchFamily="18"/>
              </a:rPr>
              <a:t>Il faut comparer ce qui est comparable, en qualifications et déroulement des carrière</a:t>
            </a:r>
          </a:p>
          <a:p>
            <a:endParaRPr lang="fr-FR" sz="2400" dirty="0"/>
          </a:p>
        </p:txBody>
      </p:sp>
      <p:sp>
        <p:nvSpPr>
          <p:cNvPr id="22" name="ZoneTexte 21">
            <a:extLst>
              <a:ext uri="{FF2B5EF4-FFF2-40B4-BE49-F238E27FC236}">
                <a16:creationId xmlns:a16="http://schemas.microsoft.com/office/drawing/2014/main" id="{C323C1BB-57CF-E904-D0DC-649CA90998E2}"/>
              </a:ext>
            </a:extLst>
          </p:cNvPr>
          <p:cNvSpPr txBox="1"/>
          <p:nvPr/>
        </p:nvSpPr>
        <p:spPr>
          <a:xfrm>
            <a:off x="8825948" y="6248400"/>
            <a:ext cx="3280463" cy="646331"/>
          </a:xfrm>
          <a:prstGeom prst="rect">
            <a:avLst/>
          </a:prstGeom>
          <a:noFill/>
        </p:spPr>
        <p:txBody>
          <a:bodyPr wrap="square">
            <a:spAutoFit/>
          </a:bodyPr>
          <a:lstStyle/>
          <a:p>
            <a:r>
              <a:rPr lang="fr-FR" dirty="0"/>
              <a:t>	chiffres 2016</a:t>
            </a:r>
          </a:p>
          <a:p>
            <a:r>
              <a:rPr lang="fr-FR" dirty="0">
                <a:solidFill>
                  <a:schemeClr val="bg1"/>
                </a:solidFill>
              </a:rPr>
              <a:t>* Voir effectifs diapo suivante</a:t>
            </a:r>
          </a:p>
        </p:txBody>
      </p:sp>
    </p:spTree>
    <p:extLst>
      <p:ext uri="{BB962C8B-B14F-4D97-AF65-F5344CB8AC3E}">
        <p14:creationId xmlns:p14="http://schemas.microsoft.com/office/powerpoint/2010/main" val="151676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B00C1-B9B8-A796-B1C6-D8BA8715C0FF}"/>
              </a:ext>
            </a:extLst>
          </p:cNvPr>
          <p:cNvSpPr>
            <a:spLocks noGrp="1"/>
          </p:cNvSpPr>
          <p:nvPr>
            <p:ph type="title"/>
          </p:nvPr>
        </p:nvSpPr>
        <p:spPr/>
        <p:txBody>
          <a:bodyPr/>
          <a:lstStyle/>
          <a:p>
            <a:r>
              <a:rPr lang="fr-FR" dirty="0">
                <a:effectLst/>
                <a:latin typeface="Arial" panose="020B0604020202020204" pitchFamily="34" charset="0"/>
              </a:rPr>
              <a:t>La répartition des effectifs au 31.12.2019 par catégorie (% par fonction publique)</a:t>
            </a:r>
            <a:endParaRPr lang="fr-FR" dirty="0"/>
          </a:p>
        </p:txBody>
      </p:sp>
      <p:pic>
        <p:nvPicPr>
          <p:cNvPr id="6" name="Espace réservé du contenu 5" descr="Une image contenant table">
            <a:extLst>
              <a:ext uri="{FF2B5EF4-FFF2-40B4-BE49-F238E27FC236}">
                <a16:creationId xmlns:a16="http://schemas.microsoft.com/office/drawing/2014/main" id="{6BA9D338-BB62-4C15-336D-3F3EFA3E4D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626" y="2444866"/>
            <a:ext cx="10341887" cy="2767548"/>
          </a:xfrm>
        </p:spPr>
      </p:pic>
      <p:sp>
        <p:nvSpPr>
          <p:cNvPr id="4" name="Espace réservé du numéro de diapositive 3">
            <a:extLst>
              <a:ext uri="{FF2B5EF4-FFF2-40B4-BE49-F238E27FC236}">
                <a16:creationId xmlns:a16="http://schemas.microsoft.com/office/drawing/2014/main" id="{A75813C3-97C0-BA16-7432-FD0E954FC6EA}"/>
              </a:ext>
            </a:extLst>
          </p:cNvPr>
          <p:cNvSpPr>
            <a:spLocks noGrp="1"/>
          </p:cNvSpPr>
          <p:nvPr>
            <p:ph type="sldNum" sz="quarter" idx="12"/>
          </p:nvPr>
        </p:nvSpPr>
        <p:spPr/>
        <p:txBody>
          <a:bodyPr/>
          <a:lstStyle/>
          <a:p>
            <a:fld id="{990378D1-BFFB-437E-BD78-05034E81AEE8}" type="slidenum">
              <a:rPr lang="fr-FR" smtClean="0"/>
              <a:t>19</a:t>
            </a:fld>
            <a:endParaRPr lang="fr-FR"/>
          </a:p>
        </p:txBody>
      </p:sp>
    </p:spTree>
    <p:extLst>
      <p:ext uri="{BB962C8B-B14F-4D97-AF65-F5344CB8AC3E}">
        <p14:creationId xmlns:p14="http://schemas.microsoft.com/office/powerpoint/2010/main" val="387933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p:cNvSpPr txBox="1">
            <a:spLocks noGrp="1"/>
          </p:cNvSpPr>
          <p:nvPr>
            <p:ph type="title"/>
          </p:nvPr>
        </p:nvSpPr>
        <p:spPr>
          <a:xfrm>
            <a:off x="718403" y="2360133"/>
            <a:ext cx="8839584" cy="824333"/>
          </a:xfrm>
        </p:spPr>
        <p:txBody>
          <a:bodyPr vert="horz" lIns="91440" tIns="45720" rIns="91440" bIns="45720" rtlCol="0" anchor="b">
            <a:noAutofit/>
          </a:bodyPr>
          <a:lstStyle/>
          <a:p>
            <a:pPr lvl="0" algn="ctr"/>
            <a:r>
              <a:rPr lang="en-US" sz="4400" b="1" i="1" kern="1200" dirty="0">
                <a:solidFill>
                  <a:schemeClr val="accent1"/>
                </a:solidFill>
                <a:latin typeface="+mj-lt"/>
                <a:ea typeface="+mj-ea"/>
                <a:cs typeface="+mj-cs"/>
              </a:rPr>
              <a:t>La retraite : </a:t>
            </a:r>
            <a:r>
              <a:rPr lang="en-US" sz="4400" b="1" i="1" dirty="0"/>
              <a:t>u</a:t>
            </a:r>
            <a:r>
              <a:rPr lang="en-US" sz="4400" b="1" i="1" kern="1200" dirty="0">
                <a:solidFill>
                  <a:schemeClr val="accent1"/>
                </a:solidFill>
                <a:latin typeface="+mj-lt"/>
                <a:ea typeface="+mj-ea"/>
                <a:cs typeface="+mj-cs"/>
              </a:rPr>
              <a:t>n choix de société</a:t>
            </a: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1" name="Image 20">
            <a:extLst>
              <a:ext uri="{FF2B5EF4-FFF2-40B4-BE49-F238E27FC236}">
                <a16:creationId xmlns:a16="http://schemas.microsoft.com/office/drawing/2014/main" id="{3F91665B-C986-2644-F660-0D91459F2D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
        <p:nvSpPr>
          <p:cNvPr id="3" name="Espace réservé du numéro de diapositive 2">
            <a:extLst>
              <a:ext uri="{FF2B5EF4-FFF2-40B4-BE49-F238E27FC236}">
                <a16:creationId xmlns:a16="http://schemas.microsoft.com/office/drawing/2014/main" id="{91921798-8C53-C7B1-0D90-791347A2C475}"/>
              </a:ext>
            </a:extLst>
          </p:cNvPr>
          <p:cNvSpPr>
            <a:spLocks noGrp="1"/>
          </p:cNvSpPr>
          <p:nvPr>
            <p:ph type="sldNum" sz="quarter" idx="12"/>
          </p:nvPr>
        </p:nvSpPr>
        <p:spPr>
          <a:xfrm>
            <a:off x="11163816" y="6120000"/>
            <a:ext cx="683339" cy="365125"/>
          </a:xfrm>
        </p:spPr>
        <p:txBody>
          <a:bodyPr/>
          <a:lstStyle/>
          <a:p>
            <a:fld id="{990378D1-BFFB-437E-BD78-05034E81AEE8}" type="slidenum">
              <a:rPr lang="fr-FR" sz="1050" smtClean="0">
                <a:solidFill>
                  <a:schemeClr val="bg1"/>
                </a:solidFill>
              </a:rPr>
              <a:t>2</a:t>
            </a:fld>
            <a:endParaRPr lang="fr-FR" sz="1050" dirty="0">
              <a:solidFill>
                <a:schemeClr val="bg1"/>
              </a:solidFill>
            </a:endParaRPr>
          </a:p>
        </p:txBody>
      </p:sp>
      <p:sp>
        <p:nvSpPr>
          <p:cNvPr id="6" name="ZoneTexte 5">
            <a:extLst>
              <a:ext uri="{FF2B5EF4-FFF2-40B4-BE49-F238E27FC236}">
                <a16:creationId xmlns:a16="http://schemas.microsoft.com/office/drawing/2014/main" id="{7B9DD629-D3F1-BFA5-9B7E-B2DAE3AFD1C4}"/>
              </a:ext>
            </a:extLst>
          </p:cNvPr>
          <p:cNvSpPr txBox="1"/>
          <p:nvPr/>
        </p:nvSpPr>
        <p:spPr>
          <a:xfrm>
            <a:off x="609599" y="3424766"/>
            <a:ext cx="8990669" cy="1338828"/>
          </a:xfrm>
          <a:prstGeom prst="rect">
            <a:avLst/>
          </a:prstGeom>
          <a:noFill/>
        </p:spPr>
        <p:txBody>
          <a:bodyPr wrap="square" rtlCol="0">
            <a:spAutoFit/>
          </a:bodyPr>
          <a:lstStyle/>
          <a:p>
            <a:pPr algn="ctr">
              <a:spcAft>
                <a:spcPts val="600"/>
              </a:spcAft>
            </a:pPr>
            <a:r>
              <a:rPr lang="fr-FR" sz="2000" i="1" dirty="0"/>
              <a:t>“Il faut en finir avec la souffrance, l’indignité et l’exclusion. Désormais, nous mettrons l’homme à l’abri du besoin. Nous ferons de la retraite non plus une antichambre de la mort mais une nouvelle étape de la vie.” </a:t>
            </a:r>
          </a:p>
          <a:p>
            <a:pPr algn="ctr">
              <a:spcAft>
                <a:spcPts val="600"/>
              </a:spcAft>
            </a:pPr>
            <a:r>
              <a:rPr lang="fr-FR" sz="1600" dirty="0"/>
              <a:t>Extrait du premier discours d’Ambroise Croizat comme ministre du travail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33FDD-4506-701B-C0E2-E361D14EC382}"/>
              </a:ext>
            </a:extLst>
          </p:cNvPr>
          <p:cNvSpPr>
            <a:spLocks noGrp="1"/>
          </p:cNvSpPr>
          <p:nvPr>
            <p:ph type="title"/>
          </p:nvPr>
        </p:nvSpPr>
        <p:spPr/>
        <p:txBody>
          <a:bodyPr>
            <a:normAutofit/>
          </a:bodyPr>
          <a:lstStyle/>
          <a:p>
            <a:r>
              <a:rPr lang="fr-FR" sz="3000" dirty="0"/>
              <a:t>La pension moyenne croîtrait toujours plus que les prix, mais moins que les revenus d’activité</a:t>
            </a:r>
          </a:p>
        </p:txBody>
      </p:sp>
      <p:sp>
        <p:nvSpPr>
          <p:cNvPr id="4" name="Espace réservé du numéro de diapositive 3">
            <a:extLst>
              <a:ext uri="{FF2B5EF4-FFF2-40B4-BE49-F238E27FC236}">
                <a16:creationId xmlns:a16="http://schemas.microsoft.com/office/drawing/2014/main" id="{E2332EF7-4381-1839-8A39-533AA46C42C6}"/>
              </a:ext>
            </a:extLst>
          </p:cNvPr>
          <p:cNvSpPr>
            <a:spLocks noGrp="1"/>
          </p:cNvSpPr>
          <p:nvPr>
            <p:ph type="sldNum" sz="quarter" idx="12"/>
          </p:nvPr>
        </p:nvSpPr>
        <p:spPr/>
        <p:txBody>
          <a:bodyPr/>
          <a:lstStyle/>
          <a:p>
            <a:fld id="{990378D1-BFFB-437E-BD78-05034E81AEE8}" type="slidenum">
              <a:rPr lang="fr-FR" smtClean="0"/>
              <a:t>20</a:t>
            </a:fld>
            <a:endParaRPr lang="fr-FR"/>
          </a:p>
        </p:txBody>
      </p:sp>
      <p:pic>
        <p:nvPicPr>
          <p:cNvPr id="9" name="Espace réservé du contenu 8">
            <a:extLst>
              <a:ext uri="{FF2B5EF4-FFF2-40B4-BE49-F238E27FC236}">
                <a16:creationId xmlns:a16="http://schemas.microsoft.com/office/drawing/2014/main" id="{2A6E5B46-6F90-EE33-6FE0-F9220CE64C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626" y="1612676"/>
            <a:ext cx="9420624" cy="4429350"/>
          </a:xfrm>
        </p:spPr>
      </p:pic>
    </p:spTree>
    <p:extLst>
      <p:ext uri="{BB962C8B-B14F-4D97-AF65-F5344CB8AC3E}">
        <p14:creationId xmlns:p14="http://schemas.microsoft.com/office/powerpoint/2010/main" val="372869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D01C85-9551-7732-55D2-74E62F3A978F}"/>
              </a:ext>
            </a:extLst>
          </p:cNvPr>
          <p:cNvSpPr>
            <a:spLocks noGrp="1"/>
          </p:cNvSpPr>
          <p:nvPr>
            <p:ph type="title"/>
          </p:nvPr>
        </p:nvSpPr>
        <p:spPr>
          <a:xfrm>
            <a:off x="677334" y="609600"/>
            <a:ext cx="8596668" cy="1015353"/>
          </a:xfrm>
        </p:spPr>
        <p:txBody>
          <a:bodyPr>
            <a:noAutofit/>
          </a:bodyPr>
          <a:lstStyle/>
          <a:p>
            <a:r>
              <a:rPr lang="fr-FR" sz="2800" dirty="0"/>
              <a:t>Un âge de départ à la retraite qui augmenterait du fait des réformes passées pour atteindre 64 ans</a:t>
            </a:r>
          </a:p>
        </p:txBody>
      </p:sp>
      <p:pic>
        <p:nvPicPr>
          <p:cNvPr id="6" name="Espace réservé du contenu 5">
            <a:extLst>
              <a:ext uri="{FF2B5EF4-FFF2-40B4-BE49-F238E27FC236}">
                <a16:creationId xmlns:a16="http://schemas.microsoft.com/office/drawing/2014/main" id="{FD9D5927-8AA1-6D78-EA34-86BE55149B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819" y="1689100"/>
            <a:ext cx="8908026" cy="4684042"/>
          </a:xfrm>
        </p:spPr>
      </p:pic>
      <p:sp>
        <p:nvSpPr>
          <p:cNvPr id="4" name="Espace réservé du numéro de diapositive 3">
            <a:extLst>
              <a:ext uri="{FF2B5EF4-FFF2-40B4-BE49-F238E27FC236}">
                <a16:creationId xmlns:a16="http://schemas.microsoft.com/office/drawing/2014/main" id="{3B1C16C2-5E41-05AC-6C53-1E0F1E07AFCA}"/>
              </a:ext>
            </a:extLst>
          </p:cNvPr>
          <p:cNvSpPr>
            <a:spLocks noGrp="1"/>
          </p:cNvSpPr>
          <p:nvPr>
            <p:ph type="sldNum" sz="quarter" idx="12"/>
          </p:nvPr>
        </p:nvSpPr>
        <p:spPr/>
        <p:txBody>
          <a:bodyPr/>
          <a:lstStyle/>
          <a:p>
            <a:fld id="{990378D1-BFFB-437E-BD78-05034E81AEE8}" type="slidenum">
              <a:rPr lang="fr-FR" smtClean="0"/>
              <a:t>21</a:t>
            </a:fld>
            <a:endParaRPr lang="fr-FR"/>
          </a:p>
        </p:txBody>
      </p:sp>
    </p:spTree>
    <p:extLst>
      <p:ext uri="{BB962C8B-B14F-4D97-AF65-F5344CB8AC3E}">
        <p14:creationId xmlns:p14="http://schemas.microsoft.com/office/powerpoint/2010/main" val="427163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C085AD-2A15-B86C-038B-FE4E0954B629}"/>
              </a:ext>
            </a:extLst>
          </p:cNvPr>
          <p:cNvSpPr>
            <a:spLocks noGrp="1"/>
          </p:cNvSpPr>
          <p:nvPr>
            <p:ph type="title"/>
          </p:nvPr>
        </p:nvSpPr>
        <p:spPr/>
        <p:txBody>
          <a:bodyPr/>
          <a:lstStyle/>
          <a:p>
            <a:r>
              <a:rPr lang="fr-FR" b="1" dirty="0"/>
              <a:t>Un système solide</a:t>
            </a:r>
          </a:p>
        </p:txBody>
      </p:sp>
      <p:sp>
        <p:nvSpPr>
          <p:cNvPr id="3" name="Espace réservé du contenu 2">
            <a:extLst>
              <a:ext uri="{FF2B5EF4-FFF2-40B4-BE49-F238E27FC236}">
                <a16:creationId xmlns:a16="http://schemas.microsoft.com/office/drawing/2014/main" id="{C137124E-72CE-08B3-C82F-F370E19E8974}"/>
              </a:ext>
            </a:extLst>
          </p:cNvPr>
          <p:cNvSpPr>
            <a:spLocks noGrp="1"/>
          </p:cNvSpPr>
          <p:nvPr>
            <p:ph idx="1"/>
          </p:nvPr>
        </p:nvSpPr>
        <p:spPr>
          <a:xfrm>
            <a:off x="677334" y="1382487"/>
            <a:ext cx="9032723" cy="5102638"/>
          </a:xfrm>
        </p:spPr>
        <p:txBody>
          <a:bodyPr>
            <a:normAutofit/>
          </a:bodyPr>
          <a:lstStyle/>
          <a:p>
            <a:pPr marL="0" indent="0">
              <a:buNone/>
            </a:pPr>
            <a:r>
              <a:rPr lang="fr-FR" sz="2400" dirty="0"/>
              <a:t>Malgré des réformes qui ont dégradé les droits des retraités :</a:t>
            </a:r>
          </a:p>
          <a:p>
            <a:pPr algn="just"/>
            <a:r>
              <a:rPr lang="fr-FR" sz="2400" dirty="0"/>
              <a:t>L’équilibre financier du système est assuré à long terme</a:t>
            </a:r>
          </a:p>
          <a:p>
            <a:pPr lvl="1" algn="just">
              <a:buFont typeface="Wingdings" panose="05000000000000000000" pitchFamily="2" charset="2"/>
              <a:buChar char="Ø"/>
            </a:pPr>
            <a:r>
              <a:rPr lang="fr-FR" sz="1900" dirty="0"/>
              <a:t>Financement encore à 78% par les cotisations sociales en 2019 (hors effet crise sanitaire et ensemble du système de retraite)</a:t>
            </a:r>
          </a:p>
          <a:p>
            <a:pPr lvl="1" algn="just">
              <a:buFont typeface="Wingdings" panose="05000000000000000000" pitchFamily="2" charset="2"/>
              <a:buChar char="Ø"/>
            </a:pPr>
            <a:r>
              <a:rPr lang="fr-FR" sz="1900" dirty="0"/>
              <a:t>Part des retraites dans le PIB stabilisée à 14% du PIB et baissera à 13% ou 11,3% du PIB en fonction des scénarii du COR (effet réforme)</a:t>
            </a:r>
          </a:p>
          <a:p>
            <a:pPr lvl="1" algn="just">
              <a:buFont typeface="Wingdings" panose="05000000000000000000" pitchFamily="2" charset="2"/>
              <a:buChar char="Ø"/>
            </a:pPr>
            <a:r>
              <a:rPr lang="fr-FR" sz="1900" dirty="0"/>
              <a:t>Financement à court terme : équilibre atteint avant crise = pas de problème</a:t>
            </a:r>
          </a:p>
          <a:p>
            <a:pPr lvl="1" algn="just">
              <a:buFont typeface="Wingdings" panose="05000000000000000000" pitchFamily="2" charset="2"/>
              <a:buChar char="Ø"/>
            </a:pPr>
            <a:r>
              <a:rPr lang="fr-FR" sz="1900" dirty="0"/>
              <a:t>Financement à long terme : les ressources disponibles sont très larges car il y a au moins 72 milliards d’euros d’exonérations de cotisations sociales</a:t>
            </a:r>
          </a:p>
          <a:p>
            <a:pPr algn="just"/>
            <a:r>
              <a:rPr lang="fr-FR" sz="2400" dirty="0"/>
              <a:t>Un taux de pauvreté qui reste bas </a:t>
            </a:r>
          </a:p>
        </p:txBody>
      </p:sp>
      <p:sp>
        <p:nvSpPr>
          <p:cNvPr id="4" name="Espace réservé du numéro de diapositive 3">
            <a:extLst>
              <a:ext uri="{FF2B5EF4-FFF2-40B4-BE49-F238E27FC236}">
                <a16:creationId xmlns:a16="http://schemas.microsoft.com/office/drawing/2014/main" id="{E1541BF4-B08F-2A0E-3AB8-F955E9AC61A6}"/>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22</a:t>
            </a:fld>
            <a:endParaRPr lang="fr-FR" sz="1050" dirty="0">
              <a:solidFill>
                <a:schemeClr val="bg1"/>
              </a:solidFill>
            </a:endParaRPr>
          </a:p>
        </p:txBody>
      </p:sp>
    </p:spTree>
    <p:extLst>
      <p:ext uri="{BB962C8B-B14F-4D97-AF65-F5344CB8AC3E}">
        <p14:creationId xmlns:p14="http://schemas.microsoft.com/office/powerpoint/2010/main" val="854580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38B2E-A382-7B58-F32B-B67DFDDB763C}"/>
              </a:ext>
            </a:extLst>
          </p:cNvPr>
          <p:cNvSpPr>
            <a:spLocks noGrp="1"/>
          </p:cNvSpPr>
          <p:nvPr>
            <p:ph type="title"/>
          </p:nvPr>
        </p:nvSpPr>
        <p:spPr>
          <a:xfrm>
            <a:off x="677334" y="609600"/>
            <a:ext cx="8596668" cy="962935"/>
          </a:xfrm>
        </p:spPr>
        <p:txBody>
          <a:bodyPr/>
          <a:lstStyle/>
          <a:p>
            <a:r>
              <a:rPr lang="fr-FR" dirty="0"/>
              <a:t>Des choix contraints</a:t>
            </a:r>
          </a:p>
        </p:txBody>
      </p:sp>
      <p:sp>
        <p:nvSpPr>
          <p:cNvPr id="3" name="Espace réservé du contenu 2">
            <a:extLst>
              <a:ext uri="{FF2B5EF4-FFF2-40B4-BE49-F238E27FC236}">
                <a16:creationId xmlns:a16="http://schemas.microsoft.com/office/drawing/2014/main" id="{6AA78982-373F-FA14-617F-0D13D9068EEB}"/>
              </a:ext>
            </a:extLst>
          </p:cNvPr>
          <p:cNvSpPr>
            <a:spLocks noGrp="1"/>
          </p:cNvSpPr>
          <p:nvPr>
            <p:ph idx="1"/>
          </p:nvPr>
        </p:nvSpPr>
        <p:spPr>
          <a:xfrm>
            <a:off x="677334" y="1729789"/>
            <a:ext cx="8596668" cy="4311574"/>
          </a:xfrm>
        </p:spPr>
        <p:txBody>
          <a:bodyPr>
            <a:normAutofit/>
          </a:bodyPr>
          <a:lstStyle/>
          <a:p>
            <a:r>
              <a:rPr lang="fr-FR" dirty="0"/>
              <a:t>« À l’horizon 2040, le COR mesure qu’il faudrait une augmentation de 0,1 à 0,15 point de cotisation. Donc, si on prend salaire moyen de 3 000 € bruts, ça ferait 2 € de cotisation salarié et 2,50 € côté employeur par mois. C’est beaucoup moins que les variations sur le gaz ou l’électricité. »</a:t>
            </a:r>
          </a:p>
          <a:p>
            <a:pPr marL="0" indent="0" algn="r">
              <a:buNone/>
            </a:pPr>
            <a:r>
              <a:rPr lang="fr-FR" sz="1400" i="1" dirty="0"/>
              <a:t>Michael ZEMMOUR économiste</a:t>
            </a:r>
          </a:p>
          <a:p>
            <a:r>
              <a:rPr lang="fr-FR" dirty="0"/>
              <a:t>« Les recommandations du comité de suivi des retraites mentionnées au II de l'article </a:t>
            </a:r>
            <a:r>
              <a:rPr lang="fr-FR" dirty="0">
                <a:hlinkClick r:id="rId2"/>
              </a:rPr>
              <a:t>L. 114-4 </a:t>
            </a:r>
            <a:r>
              <a:rPr lang="fr-FR" dirty="0"/>
              <a:t>ne peuvent tendre à augmenter au-delà de 28 % la somme des taux de cotisation d'assurance vieillesse assises sur les rémunérations ou gains pour un salarié non cadre, à carrière ininterrompue, relevant du régime général d'assurance vieillesse et d'une institution de retraite complémentaire mentionnée à l'article </a:t>
            </a:r>
            <a:r>
              <a:rPr lang="fr-FR" dirty="0">
                <a:hlinkClick r:id="rId3"/>
              </a:rPr>
              <a:t>L. 921-4</a:t>
            </a:r>
            <a:r>
              <a:rPr lang="fr-FR" dirty="0"/>
              <a:t> et dont la rémunération mensuelle est égale au salaire moyen du tiers inférieur de la distribution des salaires. »</a:t>
            </a:r>
          </a:p>
          <a:p>
            <a:pPr marL="0" indent="0" algn="r">
              <a:buNone/>
            </a:pPr>
            <a:r>
              <a:rPr lang="fr-FR" sz="1400" i="1" dirty="0"/>
              <a:t>Art. D114-4-0-14 code de la Sécurité sociale</a:t>
            </a:r>
          </a:p>
        </p:txBody>
      </p:sp>
      <p:sp>
        <p:nvSpPr>
          <p:cNvPr id="4" name="Espace réservé du numéro de diapositive 3">
            <a:extLst>
              <a:ext uri="{FF2B5EF4-FFF2-40B4-BE49-F238E27FC236}">
                <a16:creationId xmlns:a16="http://schemas.microsoft.com/office/drawing/2014/main" id="{3295D418-6B2C-75A5-DF1C-FF20BAD802D5}"/>
              </a:ext>
            </a:extLst>
          </p:cNvPr>
          <p:cNvSpPr>
            <a:spLocks noGrp="1"/>
          </p:cNvSpPr>
          <p:nvPr>
            <p:ph type="sldNum" sz="quarter" idx="12"/>
          </p:nvPr>
        </p:nvSpPr>
        <p:spPr/>
        <p:txBody>
          <a:bodyPr/>
          <a:lstStyle/>
          <a:p>
            <a:fld id="{990378D1-BFFB-437E-BD78-05034E81AEE8}" type="slidenum">
              <a:rPr lang="fr-FR" smtClean="0"/>
              <a:t>23</a:t>
            </a:fld>
            <a:endParaRPr lang="fr-FR"/>
          </a:p>
        </p:txBody>
      </p:sp>
    </p:spTree>
    <p:extLst>
      <p:ext uri="{BB962C8B-B14F-4D97-AF65-F5344CB8AC3E}">
        <p14:creationId xmlns:p14="http://schemas.microsoft.com/office/powerpoint/2010/main" val="425013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F4816C-01D0-6CBD-96CC-D47D0ECA6F97}"/>
              </a:ext>
            </a:extLst>
          </p:cNvPr>
          <p:cNvSpPr>
            <a:spLocks noGrp="1"/>
          </p:cNvSpPr>
          <p:nvPr>
            <p:ph idx="1"/>
          </p:nvPr>
        </p:nvSpPr>
        <p:spPr>
          <a:xfrm>
            <a:off x="677334" y="1818969"/>
            <a:ext cx="8596668" cy="4222394"/>
          </a:xfrm>
        </p:spPr>
        <p:txBody>
          <a:bodyPr>
            <a:normAutofit/>
          </a:bodyPr>
          <a:lstStyle/>
          <a:p>
            <a:pPr marL="0" indent="0" algn="ctr">
              <a:buNone/>
            </a:pPr>
            <a:endParaRPr lang="fr-FR" sz="4400" b="1" dirty="0"/>
          </a:p>
          <a:p>
            <a:pPr marL="0" indent="0" algn="ctr">
              <a:buNone/>
            </a:pPr>
            <a:r>
              <a:rPr lang="fr-FR" sz="4400" b="1" dirty="0">
                <a:solidFill>
                  <a:srgbClr val="C00000"/>
                </a:solidFill>
              </a:rPr>
              <a:t>La réforme Macron 2022 </a:t>
            </a:r>
          </a:p>
          <a:p>
            <a:pPr marL="0" indent="0" algn="ctr">
              <a:buNone/>
            </a:pPr>
            <a:r>
              <a:rPr lang="fr-FR" sz="4400" b="1" dirty="0">
                <a:solidFill>
                  <a:srgbClr val="C00000"/>
                </a:solidFill>
              </a:rPr>
              <a:t>Ce qu’on sait…</a:t>
            </a:r>
          </a:p>
          <a:p>
            <a:pPr marL="0" indent="0">
              <a:buNone/>
            </a:pPr>
            <a:endParaRPr lang="fr-FR" sz="2400" dirty="0"/>
          </a:p>
        </p:txBody>
      </p:sp>
      <p:pic>
        <p:nvPicPr>
          <p:cNvPr id="4" name="Image 3">
            <a:extLst>
              <a:ext uri="{FF2B5EF4-FFF2-40B4-BE49-F238E27FC236}">
                <a16:creationId xmlns:a16="http://schemas.microsoft.com/office/drawing/2014/main" id="{716F6A85-EABC-C195-6709-B89AE3DF37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
        <p:nvSpPr>
          <p:cNvPr id="2" name="Espace réservé du numéro de diapositive 1">
            <a:extLst>
              <a:ext uri="{FF2B5EF4-FFF2-40B4-BE49-F238E27FC236}">
                <a16:creationId xmlns:a16="http://schemas.microsoft.com/office/drawing/2014/main" id="{66D337A6-C892-E0CE-B021-31E6F9BE19A2}"/>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24</a:t>
            </a:fld>
            <a:endParaRPr lang="fr-FR" sz="1050" dirty="0">
              <a:solidFill>
                <a:schemeClr val="bg1"/>
              </a:solidFill>
            </a:endParaRPr>
          </a:p>
        </p:txBody>
      </p:sp>
    </p:spTree>
    <p:extLst>
      <p:ext uri="{BB962C8B-B14F-4D97-AF65-F5344CB8AC3E}">
        <p14:creationId xmlns:p14="http://schemas.microsoft.com/office/powerpoint/2010/main" val="3017725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027C80-C1CE-44EC-CB89-B7085BEC5B2C}"/>
              </a:ext>
            </a:extLst>
          </p:cNvPr>
          <p:cNvSpPr>
            <a:spLocks noGrp="1"/>
          </p:cNvSpPr>
          <p:nvPr>
            <p:ph type="title"/>
          </p:nvPr>
        </p:nvSpPr>
        <p:spPr>
          <a:xfrm>
            <a:off x="677334" y="609600"/>
            <a:ext cx="8105565" cy="683373"/>
          </a:xfrm>
        </p:spPr>
        <p:txBody>
          <a:bodyPr>
            <a:normAutofit/>
          </a:bodyPr>
          <a:lstStyle/>
          <a:p>
            <a:r>
              <a:rPr lang="fr-FR" sz="2400" b="1" i="0" u="none" strike="noStrike" baseline="0" dirty="0">
                <a:solidFill>
                  <a:schemeClr val="accent2"/>
                </a:solidFill>
              </a:rPr>
              <a:t>Une baisse tendancielle des rapports démographiques</a:t>
            </a:r>
            <a:endParaRPr lang="fr-FR" sz="2400" dirty="0">
              <a:solidFill>
                <a:schemeClr val="accent2"/>
              </a:solidFill>
            </a:endParaRPr>
          </a:p>
        </p:txBody>
      </p:sp>
      <p:pic>
        <p:nvPicPr>
          <p:cNvPr id="6" name="Espace réservé du contenu 5">
            <a:extLst>
              <a:ext uri="{FF2B5EF4-FFF2-40B4-BE49-F238E27FC236}">
                <a16:creationId xmlns:a16="http://schemas.microsoft.com/office/drawing/2014/main" id="{4D5BFBBC-AB7F-C840-79C0-D1E2F91638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011" y="1185518"/>
            <a:ext cx="9053325" cy="4312530"/>
          </a:xfrm>
        </p:spPr>
      </p:pic>
      <p:sp>
        <p:nvSpPr>
          <p:cNvPr id="4" name="Espace réservé du numéro de diapositive 3">
            <a:extLst>
              <a:ext uri="{FF2B5EF4-FFF2-40B4-BE49-F238E27FC236}">
                <a16:creationId xmlns:a16="http://schemas.microsoft.com/office/drawing/2014/main" id="{469BEF39-3663-CD37-9333-0237C65F8786}"/>
              </a:ext>
            </a:extLst>
          </p:cNvPr>
          <p:cNvSpPr>
            <a:spLocks noGrp="1"/>
          </p:cNvSpPr>
          <p:nvPr>
            <p:ph type="sldNum" sz="quarter" idx="12"/>
          </p:nvPr>
        </p:nvSpPr>
        <p:spPr/>
        <p:txBody>
          <a:bodyPr/>
          <a:lstStyle/>
          <a:p>
            <a:fld id="{990378D1-BFFB-437E-BD78-05034E81AEE8}" type="slidenum">
              <a:rPr lang="fr-FR" smtClean="0"/>
              <a:t>25</a:t>
            </a:fld>
            <a:endParaRPr lang="fr-FR"/>
          </a:p>
        </p:txBody>
      </p:sp>
      <p:sp>
        <p:nvSpPr>
          <p:cNvPr id="7" name="Espace réservé du contenu 3">
            <a:extLst>
              <a:ext uri="{FF2B5EF4-FFF2-40B4-BE49-F238E27FC236}">
                <a16:creationId xmlns:a16="http://schemas.microsoft.com/office/drawing/2014/main" id="{FA6E2915-2C20-0E53-E253-EFF32B79AE60}"/>
              </a:ext>
            </a:extLst>
          </p:cNvPr>
          <p:cNvSpPr txBox="1">
            <a:spLocks/>
          </p:cNvSpPr>
          <p:nvPr/>
        </p:nvSpPr>
        <p:spPr>
          <a:xfrm>
            <a:off x="822937" y="5783433"/>
            <a:ext cx="8513261" cy="570773"/>
          </a:xfrm>
          <a:prstGeom prst="rect">
            <a:avLst/>
          </a:prstGeom>
          <a:solidFill>
            <a:schemeClr val="bg1"/>
          </a:solidFill>
        </p:spPr>
        <p:txBody>
          <a:bodyPr>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1800" b="0" i="1" u="none" strike="noStrike" baseline="0" dirty="0">
                <a:solidFill>
                  <a:srgbClr val="000000"/>
                </a:solidFill>
                <a:latin typeface="Calibri" panose="020F0502020204030204" pitchFamily="34" charset="0"/>
              </a:rPr>
              <a:t>Champ: France hors Mayotte jusqu’en 2013, France entière à partir de 2014.</a:t>
            </a:r>
            <a:endParaRPr lang="fr-FR" sz="1800" b="0" i="0" u="none" strike="noStrike" baseline="0" dirty="0">
              <a:solidFill>
                <a:srgbClr val="000000"/>
              </a:solidFill>
              <a:latin typeface="Calibri" panose="020F0502020204030204" pitchFamily="34" charset="0"/>
            </a:endParaRPr>
          </a:p>
          <a:p>
            <a:pPr marL="0" indent="0">
              <a:buNone/>
            </a:pPr>
            <a:r>
              <a:rPr lang="fr-FR" sz="1800" b="0" i="1" u="none" strike="noStrike" baseline="0" dirty="0">
                <a:solidFill>
                  <a:srgbClr val="000000"/>
                </a:solidFill>
                <a:latin typeface="Calibri" panose="020F0502020204030204" pitchFamily="34" charset="0"/>
              </a:rPr>
              <a:t>Source : INSEE, estimations de population (provisoires pour 2019-2021)  et projections de population 2021-2070.</a:t>
            </a:r>
            <a:endParaRPr lang="fr-FR" sz="1900" dirty="0"/>
          </a:p>
        </p:txBody>
      </p:sp>
    </p:spTree>
    <p:extLst>
      <p:ext uri="{BB962C8B-B14F-4D97-AF65-F5344CB8AC3E}">
        <p14:creationId xmlns:p14="http://schemas.microsoft.com/office/powerpoint/2010/main" val="29348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027C80-C1CE-44EC-CB89-B7085BEC5B2C}"/>
              </a:ext>
            </a:extLst>
          </p:cNvPr>
          <p:cNvSpPr>
            <a:spLocks noGrp="1"/>
          </p:cNvSpPr>
          <p:nvPr>
            <p:ph type="title"/>
          </p:nvPr>
        </p:nvSpPr>
        <p:spPr>
          <a:xfrm>
            <a:off x="677334" y="609600"/>
            <a:ext cx="8105565" cy="683373"/>
          </a:xfrm>
        </p:spPr>
        <p:txBody>
          <a:bodyPr>
            <a:normAutofit/>
          </a:bodyPr>
          <a:lstStyle/>
          <a:p>
            <a:r>
              <a:rPr lang="fr-FR" sz="2800" b="1" i="0" u="none" strike="noStrike" baseline="0" dirty="0">
                <a:solidFill>
                  <a:schemeClr val="accent2"/>
                </a:solidFill>
              </a:rPr>
              <a:t>Une révision à la baisse de la population active</a:t>
            </a:r>
            <a:endParaRPr lang="fr-FR" sz="2800" dirty="0">
              <a:solidFill>
                <a:schemeClr val="accent2"/>
              </a:solidFill>
            </a:endParaRPr>
          </a:p>
        </p:txBody>
      </p:sp>
      <p:sp>
        <p:nvSpPr>
          <p:cNvPr id="4" name="Espace réservé du numéro de diapositive 3">
            <a:extLst>
              <a:ext uri="{FF2B5EF4-FFF2-40B4-BE49-F238E27FC236}">
                <a16:creationId xmlns:a16="http://schemas.microsoft.com/office/drawing/2014/main" id="{469BEF39-3663-CD37-9333-0237C65F8786}"/>
              </a:ext>
            </a:extLst>
          </p:cNvPr>
          <p:cNvSpPr>
            <a:spLocks noGrp="1"/>
          </p:cNvSpPr>
          <p:nvPr>
            <p:ph type="sldNum" sz="quarter" idx="12"/>
          </p:nvPr>
        </p:nvSpPr>
        <p:spPr/>
        <p:txBody>
          <a:bodyPr/>
          <a:lstStyle/>
          <a:p>
            <a:fld id="{990378D1-BFFB-437E-BD78-05034E81AEE8}" type="slidenum">
              <a:rPr lang="fr-FR" smtClean="0"/>
              <a:t>26</a:t>
            </a:fld>
            <a:endParaRPr lang="fr-FR"/>
          </a:p>
        </p:txBody>
      </p:sp>
      <p:sp>
        <p:nvSpPr>
          <p:cNvPr id="7" name="Espace réservé du contenu 3">
            <a:extLst>
              <a:ext uri="{FF2B5EF4-FFF2-40B4-BE49-F238E27FC236}">
                <a16:creationId xmlns:a16="http://schemas.microsoft.com/office/drawing/2014/main" id="{FA6E2915-2C20-0E53-E253-EFF32B79AE60}"/>
              </a:ext>
            </a:extLst>
          </p:cNvPr>
          <p:cNvSpPr txBox="1">
            <a:spLocks/>
          </p:cNvSpPr>
          <p:nvPr/>
        </p:nvSpPr>
        <p:spPr>
          <a:xfrm>
            <a:off x="677335" y="5742665"/>
            <a:ext cx="8658864" cy="768795"/>
          </a:xfrm>
          <a:prstGeom prst="rect">
            <a:avLst/>
          </a:prstGeom>
          <a:solidFill>
            <a:schemeClr val="bg1"/>
          </a:solidFill>
        </p:spPr>
        <p:txBody>
          <a:bodyPr>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1800" b="0" i="1" u="none" strike="noStrike" baseline="0" dirty="0">
                <a:solidFill>
                  <a:srgbClr val="000000"/>
                </a:solidFill>
                <a:latin typeface="Calibri" panose="020F0502020204030204" pitchFamily="34" charset="0"/>
              </a:rPr>
              <a:t>Champ : personnes de 15 ans et plus pour 2021 ; personnes de 15 ans et plus en logement ordinaire pour 2022 (écarts de second ordre en évolution)</a:t>
            </a:r>
            <a:endParaRPr lang="fr-FR" sz="1800" b="0" i="0" u="none" strike="noStrike" baseline="0" dirty="0">
              <a:solidFill>
                <a:srgbClr val="000000"/>
              </a:solidFill>
              <a:latin typeface="Calibri" panose="020F0502020204030204" pitchFamily="34" charset="0"/>
            </a:endParaRPr>
          </a:p>
          <a:p>
            <a:pPr marL="0" indent="0">
              <a:buNone/>
            </a:pPr>
            <a:r>
              <a:rPr lang="fr-FR" sz="1800" b="0" i="1" u="none" strike="noStrike" baseline="0" dirty="0">
                <a:solidFill>
                  <a:srgbClr val="000000"/>
                </a:solidFill>
                <a:latin typeface="Calibri" panose="020F0502020204030204" pitchFamily="34" charset="0"/>
              </a:rPr>
              <a:t>Sources: calculs SG-COR à partir de INSEE, projections de population active 2073-2070 de 2017 pour le rapport annuel de 2021 et INSEE, projections de population active 2022-2070.</a:t>
            </a:r>
            <a:endParaRPr lang="fr-FR" sz="1900" dirty="0"/>
          </a:p>
        </p:txBody>
      </p:sp>
      <p:pic>
        <p:nvPicPr>
          <p:cNvPr id="9" name="Espace réservé du contenu 8">
            <a:extLst>
              <a:ext uri="{FF2B5EF4-FFF2-40B4-BE49-F238E27FC236}">
                <a16:creationId xmlns:a16="http://schemas.microsoft.com/office/drawing/2014/main" id="{F6D373FE-D738-EF64-C00B-281D9661A0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292225"/>
            <a:ext cx="8717863" cy="4450440"/>
          </a:xfrm>
        </p:spPr>
      </p:pic>
    </p:spTree>
    <p:extLst>
      <p:ext uri="{BB962C8B-B14F-4D97-AF65-F5344CB8AC3E}">
        <p14:creationId xmlns:p14="http://schemas.microsoft.com/office/powerpoint/2010/main" val="770732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59F1732-A2EA-B333-E455-F678F0893ED5}"/>
              </a:ext>
            </a:extLst>
          </p:cNvPr>
          <p:cNvSpPr>
            <a:spLocks noGrp="1"/>
          </p:cNvSpPr>
          <p:nvPr>
            <p:ph idx="1"/>
          </p:nvPr>
        </p:nvSpPr>
        <p:spPr>
          <a:xfrm>
            <a:off x="648930" y="669303"/>
            <a:ext cx="5087841" cy="5926051"/>
          </a:xfrm>
        </p:spPr>
        <p:txBody>
          <a:bodyPr>
            <a:normAutofit fontScale="92500" lnSpcReduction="10000"/>
          </a:bodyPr>
          <a:lstStyle/>
          <a:p>
            <a:endParaRPr lang="fr-FR" sz="2000" dirty="0"/>
          </a:p>
          <a:p>
            <a:r>
              <a:rPr lang="fr-FR" sz="2000" dirty="0"/>
              <a:t>Réforme qui rentrerait en vigueur dès « l’été 2023 » </a:t>
            </a:r>
            <a:r>
              <a:rPr lang="fr-FR" sz="2000" i="1" dirty="0"/>
              <a:t>E. Macron (3 juin 2022)</a:t>
            </a:r>
          </a:p>
          <a:p>
            <a:r>
              <a:rPr lang="fr-FR" sz="2000" i="1" dirty="0"/>
              <a:t>Une réforme paramétrique (qui change un ou des paramètres dans le système actuel (ex :âge, nombres de trimestres..)</a:t>
            </a:r>
          </a:p>
          <a:p>
            <a:r>
              <a:rPr lang="fr-FR" sz="2000" dirty="0"/>
              <a:t>Report de l’âge légal de départ de 62 à 65 ans. </a:t>
            </a:r>
          </a:p>
          <a:p>
            <a:r>
              <a:rPr lang="fr-FR" sz="2000" dirty="0"/>
              <a:t>Dès 2023 l’allongement se fera de 4 mois par an jusqu’à la génération de 1969  </a:t>
            </a:r>
          </a:p>
          <a:p>
            <a:r>
              <a:rPr lang="fr-FR" sz="2000" dirty="0"/>
              <a:t>Un minimum de pension de 1100 euros pour une carrière complète</a:t>
            </a:r>
          </a:p>
          <a:p>
            <a:r>
              <a:rPr lang="fr-FR" sz="2000" dirty="0"/>
              <a:t>Suppression des régimes spéciaux</a:t>
            </a:r>
          </a:p>
          <a:p>
            <a:r>
              <a:rPr lang="fr-FR" sz="2000" dirty="0"/>
              <a:t>Report des certains départs anticipés de 60 à 62 ans.</a:t>
            </a:r>
          </a:p>
          <a:p>
            <a:r>
              <a:rPr lang="fr-FR" sz="2000" dirty="0"/>
              <a:t>Revoir les départs anticipés pour  pénibilité</a:t>
            </a:r>
          </a:p>
          <a:p>
            <a:endParaRPr lang="fr-FR" sz="2000" dirty="0"/>
          </a:p>
          <a:p>
            <a:endParaRPr lang="fr-FR" sz="2000" dirty="0"/>
          </a:p>
        </p:txBody>
      </p:sp>
      <p:graphicFrame>
        <p:nvGraphicFramePr>
          <p:cNvPr id="5" name="Tableau 4">
            <a:extLst>
              <a:ext uri="{FF2B5EF4-FFF2-40B4-BE49-F238E27FC236}">
                <a16:creationId xmlns:a16="http://schemas.microsoft.com/office/drawing/2014/main" id="{65C2A2BD-51B0-6279-0A8B-4BB2A0F09306}"/>
              </a:ext>
            </a:extLst>
          </p:cNvPr>
          <p:cNvGraphicFramePr>
            <a:graphicFrameLocks noGrp="1"/>
          </p:cNvGraphicFramePr>
          <p:nvPr>
            <p:extLst>
              <p:ext uri="{D42A27DB-BD31-4B8C-83A1-F6EECF244321}">
                <p14:modId xmlns:p14="http://schemas.microsoft.com/office/powerpoint/2010/main" val="3621834833"/>
              </p:ext>
            </p:extLst>
          </p:nvPr>
        </p:nvGraphicFramePr>
        <p:xfrm>
          <a:off x="6606268" y="1178147"/>
          <a:ext cx="4652128" cy="4501705"/>
        </p:xfrm>
        <a:graphic>
          <a:graphicData uri="http://schemas.openxmlformats.org/drawingml/2006/table">
            <a:tbl>
              <a:tblPr firstRow="1" firstCol="1" bandRow="1"/>
              <a:tblGrid>
                <a:gridCol w="1869109">
                  <a:extLst>
                    <a:ext uri="{9D8B030D-6E8A-4147-A177-3AD203B41FA5}">
                      <a16:colId xmlns:a16="http://schemas.microsoft.com/office/drawing/2014/main" val="2981823752"/>
                    </a:ext>
                  </a:extLst>
                </a:gridCol>
                <a:gridCol w="2783019">
                  <a:extLst>
                    <a:ext uri="{9D8B030D-6E8A-4147-A177-3AD203B41FA5}">
                      <a16:colId xmlns:a16="http://schemas.microsoft.com/office/drawing/2014/main" val="1812437310"/>
                    </a:ext>
                  </a:extLst>
                </a:gridCol>
              </a:tblGrid>
              <a:tr h="725107">
                <a:tc>
                  <a:txBody>
                    <a:bodyPr/>
                    <a:lstStyle/>
                    <a:p>
                      <a:pPr algn="l" fontAlgn="t">
                        <a:lnSpc>
                          <a:spcPct val="107000"/>
                        </a:lnSpc>
                        <a:spcBef>
                          <a:spcPts val="0"/>
                        </a:spcBef>
                        <a:spcAft>
                          <a:spcPts val="800"/>
                        </a:spcAft>
                      </a:pPr>
                      <a:r>
                        <a:rPr lang="fr-FR" sz="2400" b="1" i="0" u="none" strike="noStrike" dirty="0">
                          <a:effectLst/>
                          <a:latin typeface="Calibri" panose="020F0502020204030204" pitchFamily="34" charset="0"/>
                          <a:ea typeface="Calibri" panose="020F0502020204030204" pitchFamily="34" charset="0"/>
                          <a:cs typeface="Times New Roman" panose="02020603050405020304" pitchFamily="18" charset="0"/>
                        </a:rPr>
                        <a:t>Génération</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1" i="0" u="none" strike="noStrike">
                          <a:effectLst/>
                          <a:latin typeface="Calibri" panose="020F0502020204030204" pitchFamily="34" charset="0"/>
                          <a:ea typeface="Calibri" panose="020F0502020204030204" pitchFamily="34" charset="0"/>
                          <a:cs typeface="Times New Roman" panose="02020603050405020304" pitchFamily="18" charset="0"/>
                        </a:rPr>
                        <a:t>Age de départ</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310981"/>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1961</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62 ans et 4 mois</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1437526"/>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1962</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62 ans et 8 mois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0906523"/>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1963</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63 ans</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2833898"/>
                  </a:ext>
                </a:extLst>
              </a:tr>
              <a:tr h="416602">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1964</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63 ans et 4 mois</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2834364"/>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1965</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63 ans et 8 mois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53642272"/>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1966</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64 ans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6123746"/>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1967</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64 ans et 4 mois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9389135"/>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1968</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64 ans et 8 mois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6425252"/>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1969</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65 ans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9429675"/>
                  </a:ext>
                </a:extLst>
              </a:tr>
            </a:tbl>
          </a:graphicData>
        </a:graphic>
      </p:graphicFrame>
      <p:sp>
        <p:nvSpPr>
          <p:cNvPr id="2" name="Espace réservé du numéro de diapositive 1">
            <a:extLst>
              <a:ext uri="{FF2B5EF4-FFF2-40B4-BE49-F238E27FC236}">
                <a16:creationId xmlns:a16="http://schemas.microsoft.com/office/drawing/2014/main" id="{4F218C79-A8FC-5226-8BF1-7D7F1E2E4B7E}"/>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27</a:t>
            </a:fld>
            <a:endParaRPr lang="fr-FR" dirty="0">
              <a:solidFill>
                <a:schemeClr val="bg1"/>
              </a:solidFill>
            </a:endParaRPr>
          </a:p>
        </p:txBody>
      </p:sp>
    </p:spTree>
    <p:extLst>
      <p:ext uri="{BB962C8B-B14F-4D97-AF65-F5344CB8AC3E}">
        <p14:creationId xmlns:p14="http://schemas.microsoft.com/office/powerpoint/2010/main" val="164996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574A6E-B842-2228-33B6-DA2E64A64948}"/>
              </a:ext>
            </a:extLst>
          </p:cNvPr>
          <p:cNvSpPr>
            <a:spLocks noGrp="1"/>
          </p:cNvSpPr>
          <p:nvPr>
            <p:ph type="title"/>
          </p:nvPr>
        </p:nvSpPr>
        <p:spPr>
          <a:xfrm>
            <a:off x="607443" y="609600"/>
            <a:ext cx="9235461" cy="1185864"/>
          </a:xfrm>
        </p:spPr>
        <p:txBody>
          <a:bodyPr>
            <a:noAutofit/>
          </a:bodyPr>
          <a:lstStyle/>
          <a:p>
            <a:r>
              <a:rPr lang="fr-FR" sz="2800" dirty="0"/>
              <a:t>L’évolution des dépenses de retraite n’est pas compatible avec les objectifs du Programme de stabilité</a:t>
            </a:r>
          </a:p>
        </p:txBody>
      </p:sp>
      <p:pic>
        <p:nvPicPr>
          <p:cNvPr id="6" name="Espace réservé du contenu 5">
            <a:extLst>
              <a:ext uri="{FF2B5EF4-FFF2-40B4-BE49-F238E27FC236}">
                <a16:creationId xmlns:a16="http://schemas.microsoft.com/office/drawing/2014/main" id="{F1CD52B6-0609-90AB-B52E-8CA908AC98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605" y="1656931"/>
            <a:ext cx="9530941" cy="4847107"/>
          </a:xfrm>
        </p:spPr>
      </p:pic>
      <p:sp>
        <p:nvSpPr>
          <p:cNvPr id="4" name="Espace réservé du numéro de diapositive 3">
            <a:extLst>
              <a:ext uri="{FF2B5EF4-FFF2-40B4-BE49-F238E27FC236}">
                <a16:creationId xmlns:a16="http://schemas.microsoft.com/office/drawing/2014/main" id="{0A77B548-C1AD-0E2C-8889-BF253135DFD7}"/>
              </a:ext>
            </a:extLst>
          </p:cNvPr>
          <p:cNvSpPr>
            <a:spLocks noGrp="1"/>
          </p:cNvSpPr>
          <p:nvPr>
            <p:ph type="sldNum" sz="quarter" idx="12"/>
          </p:nvPr>
        </p:nvSpPr>
        <p:spPr/>
        <p:txBody>
          <a:bodyPr/>
          <a:lstStyle/>
          <a:p>
            <a:fld id="{990378D1-BFFB-437E-BD78-05034E81AEE8}" type="slidenum">
              <a:rPr lang="fr-FR" smtClean="0"/>
              <a:t>28</a:t>
            </a:fld>
            <a:endParaRPr lang="fr-FR"/>
          </a:p>
        </p:txBody>
      </p:sp>
    </p:spTree>
    <p:extLst>
      <p:ext uri="{BB962C8B-B14F-4D97-AF65-F5344CB8AC3E}">
        <p14:creationId xmlns:p14="http://schemas.microsoft.com/office/powerpoint/2010/main" val="4238508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B634E43-83F9-1786-1539-A67EA293AAEF}"/>
              </a:ext>
            </a:extLst>
          </p:cNvPr>
          <p:cNvSpPr>
            <a:spLocks noGrp="1"/>
          </p:cNvSpPr>
          <p:nvPr>
            <p:ph idx="1"/>
          </p:nvPr>
        </p:nvSpPr>
        <p:spPr>
          <a:xfrm>
            <a:off x="609600" y="782976"/>
            <a:ext cx="8596668" cy="3344060"/>
          </a:xfrm>
        </p:spPr>
        <p:txBody>
          <a:bodyPr>
            <a:normAutofit/>
          </a:bodyPr>
          <a:lstStyle/>
          <a:p>
            <a:pPr marL="0" indent="0">
              <a:buNone/>
            </a:pPr>
            <a:endParaRPr lang="fr-FR" sz="4400" b="1" dirty="0">
              <a:solidFill>
                <a:srgbClr val="C00000"/>
              </a:solidFill>
            </a:endParaRPr>
          </a:p>
          <a:p>
            <a:endParaRPr lang="fr-FR" sz="4400" b="1" dirty="0">
              <a:solidFill>
                <a:srgbClr val="C00000"/>
              </a:solidFill>
            </a:endParaRPr>
          </a:p>
          <a:p>
            <a:pPr marL="0" indent="0" algn="ctr">
              <a:buNone/>
            </a:pPr>
            <a:r>
              <a:rPr lang="fr-FR" sz="4400" b="1" dirty="0">
                <a:solidFill>
                  <a:srgbClr val="C00000"/>
                </a:solidFill>
              </a:rPr>
              <a:t>Conséquences d’une telle réforme</a:t>
            </a:r>
          </a:p>
        </p:txBody>
      </p:sp>
      <p:pic>
        <p:nvPicPr>
          <p:cNvPr id="4" name="Image 3">
            <a:extLst>
              <a:ext uri="{FF2B5EF4-FFF2-40B4-BE49-F238E27FC236}">
                <a16:creationId xmlns:a16="http://schemas.microsoft.com/office/drawing/2014/main" id="{0F1128FA-8206-A497-692A-F0E496E4F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
        <p:nvSpPr>
          <p:cNvPr id="2" name="Espace réservé du numéro de diapositive 1">
            <a:extLst>
              <a:ext uri="{FF2B5EF4-FFF2-40B4-BE49-F238E27FC236}">
                <a16:creationId xmlns:a16="http://schemas.microsoft.com/office/drawing/2014/main" id="{82869C38-6094-75CC-0BCF-FF697C7ABD72}"/>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29</a:t>
            </a:fld>
            <a:endParaRPr lang="fr-FR" dirty="0">
              <a:solidFill>
                <a:schemeClr val="bg1"/>
              </a:solidFill>
            </a:endParaRPr>
          </a:p>
        </p:txBody>
      </p:sp>
    </p:spTree>
    <p:extLst>
      <p:ext uri="{BB962C8B-B14F-4D97-AF65-F5344CB8AC3E}">
        <p14:creationId xmlns:p14="http://schemas.microsoft.com/office/powerpoint/2010/main" val="317030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38668F-236C-594D-144C-0DCC89CCDA38}"/>
              </a:ext>
            </a:extLst>
          </p:cNvPr>
          <p:cNvSpPr>
            <a:spLocks noGrp="1"/>
          </p:cNvSpPr>
          <p:nvPr>
            <p:ph idx="1"/>
          </p:nvPr>
        </p:nvSpPr>
        <p:spPr>
          <a:xfrm>
            <a:off x="598675" y="1605280"/>
            <a:ext cx="8596668" cy="3880773"/>
          </a:xfrm>
        </p:spPr>
        <p:txBody>
          <a:bodyPr>
            <a:normAutofit/>
          </a:bodyPr>
          <a:lstStyle/>
          <a:p>
            <a:pPr algn="ctr"/>
            <a:endParaRPr lang="fr-FR" sz="3200" dirty="0">
              <a:solidFill>
                <a:srgbClr val="C00000"/>
              </a:solidFill>
            </a:endParaRPr>
          </a:p>
          <a:p>
            <a:pPr algn="ctr"/>
            <a:endParaRPr lang="fr-FR" sz="3200" dirty="0">
              <a:solidFill>
                <a:srgbClr val="C00000"/>
              </a:solidFill>
            </a:endParaRPr>
          </a:p>
          <a:p>
            <a:pPr marL="0" indent="0" algn="ctr">
              <a:buNone/>
            </a:pPr>
            <a:r>
              <a:rPr lang="fr-FR" sz="4400" b="1" dirty="0">
                <a:solidFill>
                  <a:srgbClr val="C00000"/>
                </a:solidFill>
              </a:rPr>
              <a:t>LE SYSTÈME ACTUEL</a:t>
            </a:r>
          </a:p>
        </p:txBody>
      </p:sp>
      <p:pic>
        <p:nvPicPr>
          <p:cNvPr id="4" name="Image 3">
            <a:extLst>
              <a:ext uri="{FF2B5EF4-FFF2-40B4-BE49-F238E27FC236}">
                <a16:creationId xmlns:a16="http://schemas.microsoft.com/office/drawing/2014/main" id="{490ED6C1-FF3C-1BCA-4B4A-FCC1036EFB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
        <p:nvSpPr>
          <p:cNvPr id="2" name="Espace réservé du numéro de diapositive 1">
            <a:extLst>
              <a:ext uri="{FF2B5EF4-FFF2-40B4-BE49-F238E27FC236}">
                <a16:creationId xmlns:a16="http://schemas.microsoft.com/office/drawing/2014/main" id="{439E14AF-943C-6B5A-69D4-911D27E2C77F}"/>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3</a:t>
            </a:fld>
            <a:endParaRPr lang="fr-FR" sz="1050" dirty="0">
              <a:solidFill>
                <a:schemeClr val="bg1"/>
              </a:solidFill>
            </a:endParaRPr>
          </a:p>
        </p:txBody>
      </p:sp>
    </p:spTree>
    <p:extLst>
      <p:ext uri="{BB962C8B-B14F-4D97-AF65-F5344CB8AC3E}">
        <p14:creationId xmlns:p14="http://schemas.microsoft.com/office/powerpoint/2010/main" val="1253449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A52BD-EBEE-12A2-327D-66DAA0C2C8E5}"/>
              </a:ext>
            </a:extLst>
          </p:cNvPr>
          <p:cNvSpPr>
            <a:spLocks noGrp="1"/>
          </p:cNvSpPr>
          <p:nvPr>
            <p:ph type="title"/>
          </p:nvPr>
        </p:nvSpPr>
        <p:spPr/>
        <p:txBody>
          <a:bodyPr/>
          <a:lstStyle/>
          <a:p>
            <a:r>
              <a:rPr lang="fr-FR" dirty="0"/>
              <a:t>Report de l’âge de départ à 65 ans</a:t>
            </a:r>
          </a:p>
        </p:txBody>
      </p:sp>
      <p:sp>
        <p:nvSpPr>
          <p:cNvPr id="3" name="Espace réservé du contenu 2">
            <a:extLst>
              <a:ext uri="{FF2B5EF4-FFF2-40B4-BE49-F238E27FC236}">
                <a16:creationId xmlns:a16="http://schemas.microsoft.com/office/drawing/2014/main" id="{59F7311D-E6F2-1A8E-4187-6771499747FF}"/>
              </a:ext>
            </a:extLst>
          </p:cNvPr>
          <p:cNvSpPr>
            <a:spLocks noGrp="1"/>
          </p:cNvSpPr>
          <p:nvPr>
            <p:ph idx="1"/>
          </p:nvPr>
        </p:nvSpPr>
        <p:spPr>
          <a:xfrm>
            <a:off x="348343" y="1431636"/>
            <a:ext cx="9414493" cy="4816763"/>
          </a:xfrm>
        </p:spPr>
        <p:txBody>
          <a:bodyPr>
            <a:normAutofit fontScale="77500" lnSpcReduction="20000"/>
          </a:bodyPr>
          <a:lstStyle/>
          <a:p>
            <a:pPr lvl="1">
              <a:lnSpc>
                <a:spcPct val="118000"/>
              </a:lnSpc>
              <a:spcBef>
                <a:spcPts val="600"/>
              </a:spcBef>
              <a:spcAft>
                <a:spcPts val="1200"/>
              </a:spcAft>
            </a:pPr>
            <a:r>
              <a:rPr lang="fr-FR" sz="2100" dirty="0">
                <a:effectLst/>
                <a:ea typeface="Calibri" panose="020F0502020204030204" pitchFamily="34" charset="0"/>
                <a:cs typeface="Times New Roman" panose="02020603050405020304" pitchFamily="18" charset="0"/>
              </a:rPr>
              <a:t>Repousser l’âge de départ c’est allonger une période entre 58 et 62 (actuellement) où les travailleurs ne sont plus en activité (environ 20%) et constitue un </a:t>
            </a:r>
            <a:r>
              <a:rPr lang="fr-FR" sz="2100" b="1" i="1" dirty="0">
                <a:effectLst/>
                <a:ea typeface="Calibri" panose="020F0502020204030204" pitchFamily="34" charset="0"/>
                <a:cs typeface="Times New Roman" panose="02020603050405020304" pitchFamily="18" charset="0"/>
              </a:rPr>
              <a:t>« sas de précarité » </a:t>
            </a:r>
            <a:r>
              <a:rPr lang="fr-FR" sz="2100" dirty="0">
                <a:effectLst/>
                <a:ea typeface="Calibri" panose="020F0502020204030204" pitchFamily="34" charset="0"/>
                <a:cs typeface="Times New Roman" panose="02020603050405020304" pitchFamily="18" charset="0"/>
              </a:rPr>
              <a:t>ou</a:t>
            </a:r>
            <a:r>
              <a:rPr lang="fr-FR" sz="2100" b="1" i="1" dirty="0">
                <a:effectLst/>
                <a:ea typeface="Calibri" panose="020F0502020204030204" pitchFamily="34" charset="0"/>
                <a:cs typeface="Times New Roman" panose="02020603050405020304" pitchFamily="18" charset="0"/>
              </a:rPr>
              <a:t> un allongement des « périodes de précarité » avant la retraite. </a:t>
            </a:r>
          </a:p>
          <a:p>
            <a:pPr lvl="1">
              <a:lnSpc>
                <a:spcPct val="118000"/>
              </a:lnSpc>
              <a:spcBef>
                <a:spcPts val="600"/>
              </a:spcBef>
              <a:spcAft>
                <a:spcPts val="1200"/>
              </a:spcAft>
            </a:pPr>
            <a:r>
              <a:rPr lang="fr-FR" sz="2100" dirty="0">
                <a:effectLst/>
                <a:ea typeface="Calibri" panose="020F0502020204030204" pitchFamily="34" charset="0"/>
                <a:cs typeface="Times New Roman" panose="02020603050405020304" pitchFamily="18" charset="0"/>
              </a:rPr>
              <a:t>Repousser l’âge de départ à la retraite, c’est augmenter le chômage, la maladie, l’invalidité…et les besoins en financement qui vont se déplacer (pour 1 euro en moins lié à la réforme cela fait 0.5 centimes en plus sur les autres risques).</a:t>
            </a:r>
            <a:endParaRPr lang="fr-FR" sz="2100" dirty="0"/>
          </a:p>
          <a:p>
            <a:pPr lvl="1">
              <a:lnSpc>
                <a:spcPct val="118000"/>
              </a:lnSpc>
              <a:spcBef>
                <a:spcPts val="600"/>
              </a:spcBef>
              <a:spcAft>
                <a:spcPts val="1200"/>
              </a:spcAft>
            </a:pPr>
            <a:r>
              <a:rPr lang="fr-FR" sz="2100" dirty="0"/>
              <a:t>Plus on repousse l’âge de départ plus il y a de chance que les futurs retraités prennent  leur retraite en plus mauvaise santé. </a:t>
            </a:r>
          </a:p>
          <a:p>
            <a:pPr lvl="1">
              <a:lnSpc>
                <a:spcPct val="118000"/>
              </a:lnSpc>
              <a:spcBef>
                <a:spcPts val="600"/>
              </a:spcBef>
              <a:spcAft>
                <a:spcPts val="1200"/>
              </a:spcAft>
            </a:pPr>
            <a:r>
              <a:rPr lang="fr-FR" sz="2100" dirty="0">
                <a:effectLst/>
                <a:ea typeface="Calibri" panose="020F0502020204030204" pitchFamily="34" charset="0"/>
                <a:cs typeface="Times New Roman" panose="02020603050405020304" pitchFamily="18" charset="0"/>
              </a:rPr>
              <a:t>Développer sur les conditions de travail qui se dégradent. Un allongement du départ à la retraite veut dire travailler plus longtemps dans de mauvaises conditions avec un impact sur la santé des travailleurs et futurs retraités </a:t>
            </a:r>
          </a:p>
          <a:p>
            <a:pPr lvl="1">
              <a:lnSpc>
                <a:spcPct val="118000"/>
              </a:lnSpc>
              <a:spcBef>
                <a:spcPts val="600"/>
              </a:spcBef>
              <a:spcAft>
                <a:spcPts val="1200"/>
              </a:spcAft>
            </a:pPr>
            <a:r>
              <a:rPr lang="fr-FR" sz="2100" dirty="0">
                <a:ea typeface="Calibri" panose="020F0502020204030204" pitchFamily="34" charset="0"/>
                <a:cs typeface="Times New Roman" panose="02020603050405020304" pitchFamily="18" charset="0"/>
              </a:rPr>
              <a:t>Remise en question d’une</a:t>
            </a:r>
            <a:r>
              <a:rPr lang="fr-FR" sz="2100" dirty="0">
                <a:effectLst/>
                <a:ea typeface="Calibri" panose="020F0502020204030204" pitchFamily="34" charset="0"/>
                <a:cs typeface="Times New Roman" panose="02020603050405020304" pitchFamily="18" charset="0"/>
              </a:rPr>
              <a:t> retraite est un deuxième temps de la vie Les travailleurs ont participé à la production, à la richesse du pays et ont droit à cette nouvelle période de leur vie. Ce n’est pas parce qu’ils ne produisent plus qu’ils ne sont plus utiles. Ils </a:t>
            </a:r>
            <a:r>
              <a:rPr lang="fr-FR" sz="2100" dirty="0">
                <a:ea typeface="Calibri" panose="020F0502020204030204" pitchFamily="34" charset="0"/>
                <a:cs typeface="Times New Roman" panose="02020603050405020304" pitchFamily="18" charset="0"/>
              </a:rPr>
              <a:t>ont un rôle social fondamental (associatif, familial, vie de quartier</a:t>
            </a:r>
            <a:r>
              <a:rPr lang="fr-FR" sz="2100" dirty="0">
                <a:effectLst/>
                <a:ea typeface="Calibri" panose="020F0502020204030204" pitchFamily="34" charset="0"/>
                <a:cs typeface="Times New Roman" panose="02020603050405020304" pitchFamily="18" charset="0"/>
              </a:rPr>
              <a:t>…). </a:t>
            </a:r>
          </a:p>
          <a:p>
            <a:pPr lvl="1"/>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fr-FR" dirty="0"/>
          </a:p>
        </p:txBody>
      </p:sp>
      <p:sp>
        <p:nvSpPr>
          <p:cNvPr id="4" name="Espace réservé du numéro de diapositive 3">
            <a:extLst>
              <a:ext uri="{FF2B5EF4-FFF2-40B4-BE49-F238E27FC236}">
                <a16:creationId xmlns:a16="http://schemas.microsoft.com/office/drawing/2014/main" id="{E510A066-BEE5-1280-4C55-303620F56DCF}"/>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30</a:t>
            </a:fld>
            <a:endParaRPr lang="fr-FR" dirty="0">
              <a:solidFill>
                <a:schemeClr val="bg1"/>
              </a:solidFill>
            </a:endParaRPr>
          </a:p>
        </p:txBody>
      </p:sp>
    </p:spTree>
    <p:extLst>
      <p:ext uri="{BB962C8B-B14F-4D97-AF65-F5344CB8AC3E}">
        <p14:creationId xmlns:p14="http://schemas.microsoft.com/office/powerpoint/2010/main" val="4047602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10B45A-7257-A60B-5E32-FB3455009FCF}"/>
              </a:ext>
            </a:extLst>
          </p:cNvPr>
          <p:cNvSpPr>
            <a:spLocks noGrp="1"/>
          </p:cNvSpPr>
          <p:nvPr>
            <p:ph type="title"/>
          </p:nvPr>
        </p:nvSpPr>
        <p:spPr/>
        <p:txBody>
          <a:bodyPr/>
          <a:lstStyle/>
          <a:p>
            <a:r>
              <a:rPr lang="fr-FR" dirty="0"/>
              <a:t>Les Français veulent partir à 60 ans!</a:t>
            </a:r>
          </a:p>
        </p:txBody>
      </p:sp>
      <p:sp>
        <p:nvSpPr>
          <p:cNvPr id="12" name="Espace réservé du contenu 11">
            <a:extLst>
              <a:ext uri="{FF2B5EF4-FFF2-40B4-BE49-F238E27FC236}">
                <a16:creationId xmlns:a16="http://schemas.microsoft.com/office/drawing/2014/main" id="{E3667230-A441-7855-66C7-A98375FF0D5D}"/>
              </a:ext>
            </a:extLst>
          </p:cNvPr>
          <p:cNvSpPr>
            <a:spLocks noGrp="1"/>
          </p:cNvSpPr>
          <p:nvPr>
            <p:ph sz="half" idx="1"/>
          </p:nvPr>
        </p:nvSpPr>
        <p:spPr>
          <a:xfrm>
            <a:off x="677334" y="1619643"/>
            <a:ext cx="4184035" cy="4421718"/>
          </a:xfrm>
        </p:spPr>
        <p:txBody>
          <a:bodyPr/>
          <a:lstStyle/>
          <a:p>
            <a:r>
              <a:rPr lang="fr-FR" dirty="0"/>
              <a:t>Aujourd’hui, la majorité des travailleurs en activité en France souhaitent partir autour de 60 ans. </a:t>
            </a:r>
          </a:p>
          <a:p>
            <a:r>
              <a:rPr lang="fr-FR" dirty="0"/>
              <a:t>Ils considèrent que 63,4 ans est un âge limite à partir duquel il n’est pas acceptable de faire travailler les gens : </a:t>
            </a:r>
            <a:r>
              <a:rPr lang="fr-FR" b="1" dirty="0"/>
              <a:t>c’est 2 ans de moins que la proposition de Macron!</a:t>
            </a:r>
          </a:p>
          <a:p>
            <a:r>
              <a:rPr lang="fr-FR" dirty="0"/>
              <a:t>En majorité, les travailleurs pensent qu’ils pourront prendre leur retraite autour de 65 ans : </a:t>
            </a:r>
            <a:r>
              <a:rPr lang="fr-FR" b="1" dirty="0"/>
              <a:t>la bataille des idées est là et les propositions CGT sont en accord avec les besoins des travailleurs!</a:t>
            </a:r>
          </a:p>
        </p:txBody>
      </p:sp>
      <p:sp>
        <p:nvSpPr>
          <p:cNvPr id="4" name="Espace réservé du numéro de diapositive 3">
            <a:extLst>
              <a:ext uri="{FF2B5EF4-FFF2-40B4-BE49-F238E27FC236}">
                <a16:creationId xmlns:a16="http://schemas.microsoft.com/office/drawing/2014/main" id="{7677B636-A91B-2C62-0CC0-2FFDB00ACB43}"/>
              </a:ext>
            </a:extLst>
          </p:cNvPr>
          <p:cNvSpPr>
            <a:spLocks noGrp="1"/>
          </p:cNvSpPr>
          <p:nvPr>
            <p:ph type="sldNum" sz="quarter" idx="12"/>
          </p:nvPr>
        </p:nvSpPr>
        <p:spPr>
          <a:xfrm>
            <a:off x="11204554" y="6199159"/>
            <a:ext cx="683339" cy="365125"/>
          </a:xfrm>
        </p:spPr>
        <p:txBody>
          <a:bodyPr/>
          <a:lstStyle/>
          <a:p>
            <a:fld id="{990378D1-BFFB-437E-BD78-05034E81AEE8}" type="slidenum">
              <a:rPr lang="fr-FR" smtClean="0">
                <a:solidFill>
                  <a:schemeClr val="bg1"/>
                </a:solidFill>
              </a:rPr>
              <a:t>31</a:t>
            </a:fld>
            <a:endParaRPr lang="fr-FR" dirty="0">
              <a:solidFill>
                <a:schemeClr val="bg1"/>
              </a:solidFill>
            </a:endParaRPr>
          </a:p>
        </p:txBody>
      </p:sp>
      <p:pic>
        <p:nvPicPr>
          <p:cNvPr id="14" name="Espace réservé du contenu 13">
            <a:extLst>
              <a:ext uri="{FF2B5EF4-FFF2-40B4-BE49-F238E27FC236}">
                <a16:creationId xmlns:a16="http://schemas.microsoft.com/office/drawing/2014/main" id="{D921311E-4095-8929-7378-BA494433A934}"/>
              </a:ext>
            </a:extLst>
          </p:cNvPr>
          <p:cNvPicPr>
            <a:picLocks noGrp="1" noChangeAspect="1"/>
          </p:cNvPicPr>
          <p:nvPr>
            <p:ph sz="half" idx="2"/>
          </p:nvPr>
        </p:nvPicPr>
        <p:blipFill>
          <a:blip r:embed="rId2"/>
          <a:stretch>
            <a:fillRect/>
          </a:stretch>
        </p:blipFill>
        <p:spPr>
          <a:xfrm>
            <a:off x="5069256" y="1619643"/>
            <a:ext cx="5898874" cy="4248593"/>
          </a:xfrm>
          <a:prstGeom prst="rect">
            <a:avLst/>
          </a:prstGeom>
        </p:spPr>
      </p:pic>
    </p:spTree>
    <p:extLst>
      <p:ext uri="{BB962C8B-B14F-4D97-AF65-F5344CB8AC3E}">
        <p14:creationId xmlns:p14="http://schemas.microsoft.com/office/powerpoint/2010/main" val="1493329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85858B-7EDC-69C4-637F-C771132E8EB3}"/>
              </a:ext>
            </a:extLst>
          </p:cNvPr>
          <p:cNvSpPr>
            <a:spLocks noGrp="1"/>
          </p:cNvSpPr>
          <p:nvPr>
            <p:ph type="title"/>
          </p:nvPr>
        </p:nvSpPr>
        <p:spPr>
          <a:xfrm>
            <a:off x="135937" y="90935"/>
            <a:ext cx="10344493" cy="1285283"/>
          </a:xfrm>
        </p:spPr>
        <p:txBody>
          <a:bodyPr>
            <a:normAutofit/>
          </a:bodyPr>
          <a:lstStyle/>
          <a:p>
            <a:r>
              <a:rPr lang="fr-FR" sz="3200" dirty="0"/>
              <a:t>Le report de l’âge légal c’est l’extension </a:t>
            </a:r>
            <a:br>
              <a:rPr lang="fr-FR" sz="3200" dirty="0"/>
            </a:br>
            <a:r>
              <a:rPr lang="fr-FR" sz="3200" dirty="0"/>
              <a:t>de « périodes de précarité » </a:t>
            </a:r>
          </a:p>
        </p:txBody>
      </p:sp>
      <p:sp>
        <p:nvSpPr>
          <p:cNvPr id="3" name="Espace réservé du contenu 2">
            <a:extLst>
              <a:ext uri="{FF2B5EF4-FFF2-40B4-BE49-F238E27FC236}">
                <a16:creationId xmlns:a16="http://schemas.microsoft.com/office/drawing/2014/main" id="{E477DACF-BF3B-DA57-23CD-641B3AF40899}"/>
              </a:ext>
            </a:extLst>
          </p:cNvPr>
          <p:cNvSpPr>
            <a:spLocks noGrp="1"/>
          </p:cNvSpPr>
          <p:nvPr>
            <p:ph sz="half" idx="1"/>
          </p:nvPr>
        </p:nvSpPr>
        <p:spPr>
          <a:xfrm>
            <a:off x="5697796" y="1145309"/>
            <a:ext cx="6233652" cy="3194007"/>
          </a:xfrm>
          <a:solidFill>
            <a:schemeClr val="bg1"/>
          </a:solidFill>
        </p:spPr>
        <p:txBody>
          <a:bodyPr>
            <a:normAutofit fontScale="85000" lnSpcReduction="20000"/>
          </a:bodyPr>
          <a:lstStyle/>
          <a:p>
            <a:pPr marL="0" indent="0">
              <a:buNone/>
            </a:pPr>
            <a:r>
              <a:rPr lang="fr-FR" sz="2200" b="1" dirty="0"/>
              <a:t>Qu’est ce que les périodes de précarités en fin de carrière?</a:t>
            </a:r>
            <a:endParaRPr lang="fr-FR" sz="2200" b="1" dirty="0">
              <a:highlight>
                <a:srgbClr val="FFFF00"/>
              </a:highlight>
            </a:endParaRPr>
          </a:p>
          <a:p>
            <a:pPr algn="just"/>
            <a:r>
              <a:rPr lang="fr-FR" sz="1900" dirty="0"/>
              <a:t>On considère que le </a:t>
            </a:r>
            <a:r>
              <a:rPr lang="fr-FR" sz="1900" b="1" i="1" dirty="0"/>
              <a:t>Sas de précarité </a:t>
            </a:r>
            <a:r>
              <a:rPr lang="fr-FR" sz="1900" dirty="0"/>
              <a:t>ou </a:t>
            </a:r>
            <a:r>
              <a:rPr lang="fr-FR" sz="1900" b="1" i="1" dirty="0"/>
              <a:t>périodes de précarité avant la retraite </a:t>
            </a:r>
            <a:r>
              <a:rPr lang="fr-FR" sz="1900" dirty="0"/>
              <a:t>correspondent à une situation où les individus ne sont ni en emploi ni en retraite. </a:t>
            </a:r>
          </a:p>
          <a:p>
            <a:pPr lvl="1" algn="just"/>
            <a:r>
              <a:rPr lang="fr-FR" sz="1400" dirty="0"/>
              <a:t>En 2019, 20% des Hommes et plus de 30% des femmes sont dans cette situation à 61 ans. </a:t>
            </a:r>
          </a:p>
          <a:p>
            <a:pPr lvl="1" algn="just"/>
            <a:r>
              <a:rPr lang="fr-FR" sz="1400" dirty="0"/>
              <a:t>Globalement, 20% des travailleurs sont dans cette situation à partir de 58 ans (Voir graph parties rouge, verte et jaune)</a:t>
            </a:r>
            <a:endParaRPr lang="fr-FR" sz="1900" dirty="0"/>
          </a:p>
          <a:p>
            <a:pPr algn="just"/>
            <a:r>
              <a:rPr lang="fr-FR" sz="1900" b="1" i="1" dirty="0"/>
              <a:t>Les périodes de précarités en fin de carrière sont plus importantes</a:t>
            </a:r>
            <a:r>
              <a:rPr lang="fr-FR" sz="1900" dirty="0"/>
              <a:t> pour les ouvriers et les employés que pour les cadres et les professions intermédiaires</a:t>
            </a:r>
          </a:p>
          <a:p>
            <a:pPr marL="457200" lvl="1" indent="0">
              <a:buNone/>
            </a:pPr>
            <a:endParaRPr lang="fr-FR" sz="1600" dirty="0"/>
          </a:p>
        </p:txBody>
      </p:sp>
      <p:sp>
        <p:nvSpPr>
          <p:cNvPr id="4" name="Espace réservé du contenu 3">
            <a:extLst>
              <a:ext uri="{FF2B5EF4-FFF2-40B4-BE49-F238E27FC236}">
                <a16:creationId xmlns:a16="http://schemas.microsoft.com/office/drawing/2014/main" id="{A0C77FC6-287C-BC99-0F48-F58CA9AD9022}"/>
              </a:ext>
            </a:extLst>
          </p:cNvPr>
          <p:cNvSpPr>
            <a:spLocks noGrp="1"/>
          </p:cNvSpPr>
          <p:nvPr>
            <p:ph sz="half" idx="2"/>
          </p:nvPr>
        </p:nvSpPr>
        <p:spPr>
          <a:xfrm>
            <a:off x="5697796" y="4339316"/>
            <a:ext cx="6233652" cy="2236975"/>
          </a:xfrm>
          <a:solidFill>
            <a:schemeClr val="bg1"/>
          </a:solidFill>
        </p:spPr>
        <p:txBody>
          <a:bodyPr>
            <a:normAutofit fontScale="85000" lnSpcReduction="20000"/>
          </a:bodyPr>
          <a:lstStyle/>
          <a:p>
            <a:pPr marL="0" indent="0">
              <a:buNone/>
            </a:pPr>
            <a:r>
              <a:rPr lang="fr-FR" sz="2200" b="1" dirty="0"/>
              <a:t>Quels impacts de la reforme sur ces périodes de précarité?</a:t>
            </a:r>
          </a:p>
          <a:p>
            <a:r>
              <a:rPr lang="fr-FR" sz="1900" dirty="0">
                <a:sym typeface="Wingdings" panose="05000000000000000000" pitchFamily="2" charset="2"/>
              </a:rPr>
              <a:t>Prolongement des </a:t>
            </a:r>
            <a:r>
              <a:rPr lang="fr-FR" sz="1900" b="1" i="1" dirty="0">
                <a:sym typeface="Wingdings" panose="05000000000000000000" pitchFamily="2" charset="2"/>
              </a:rPr>
              <a:t>périodes de précarité </a:t>
            </a:r>
            <a:r>
              <a:rPr lang="fr-FR" sz="1900" dirty="0">
                <a:sym typeface="Wingdings" panose="05000000000000000000" pitchFamily="2" charset="2"/>
              </a:rPr>
              <a:t>: le report de l’âge va entrainer un rallongement du temps passer dans une situation de précarité</a:t>
            </a:r>
            <a:endParaRPr lang="fr-FR" sz="1900" dirty="0">
              <a:highlight>
                <a:srgbClr val="FFFF00"/>
              </a:highlight>
              <a:sym typeface="Wingdings" panose="05000000000000000000" pitchFamily="2" charset="2"/>
            </a:endParaRPr>
          </a:p>
          <a:p>
            <a:r>
              <a:rPr lang="fr-FR" sz="1900" dirty="0"/>
              <a:t>Effet de déversement : les économies sur le système de retraites vont entrainer une augmentation des dépenses de prestations sociales (chômage, maladie, invalidité, minima sociaux </a:t>
            </a:r>
          </a:p>
        </p:txBody>
      </p:sp>
      <p:pic>
        <p:nvPicPr>
          <p:cNvPr id="6" name="Image 5">
            <a:extLst>
              <a:ext uri="{FF2B5EF4-FFF2-40B4-BE49-F238E27FC236}">
                <a16:creationId xmlns:a16="http://schemas.microsoft.com/office/drawing/2014/main" id="{31472442-7AC6-BF53-77EE-1FB2D181B083}"/>
              </a:ext>
            </a:extLst>
          </p:cNvPr>
          <p:cNvPicPr>
            <a:picLocks noChangeAspect="1"/>
          </p:cNvPicPr>
          <p:nvPr/>
        </p:nvPicPr>
        <p:blipFill>
          <a:blip r:embed="rId2"/>
          <a:stretch>
            <a:fillRect/>
          </a:stretch>
        </p:blipFill>
        <p:spPr>
          <a:xfrm>
            <a:off x="324464" y="1644059"/>
            <a:ext cx="5181596" cy="4150468"/>
          </a:xfrm>
          <a:prstGeom prst="rect">
            <a:avLst/>
          </a:prstGeom>
        </p:spPr>
      </p:pic>
      <p:sp>
        <p:nvSpPr>
          <p:cNvPr id="7" name="Ellipse 6">
            <a:extLst>
              <a:ext uri="{FF2B5EF4-FFF2-40B4-BE49-F238E27FC236}">
                <a16:creationId xmlns:a16="http://schemas.microsoft.com/office/drawing/2014/main" id="{9C7092BC-B7BA-9272-D0C1-C8924C0A9224}"/>
              </a:ext>
            </a:extLst>
          </p:cNvPr>
          <p:cNvSpPr/>
          <p:nvPr/>
        </p:nvSpPr>
        <p:spPr>
          <a:xfrm>
            <a:off x="678426" y="1986117"/>
            <a:ext cx="1042219" cy="747251"/>
          </a:xfrm>
          <a:prstGeom prst="ellipse">
            <a:avLst/>
          </a:prstGeom>
          <a:noFill/>
          <a:ln w="1905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474397CE-725F-87BF-5484-5D9BB0F0BCD9}"/>
              </a:ext>
            </a:extLst>
          </p:cNvPr>
          <p:cNvSpPr>
            <a:spLocks noGrp="1"/>
          </p:cNvSpPr>
          <p:nvPr>
            <p:ph type="sldNum" sz="quarter" idx="12"/>
          </p:nvPr>
        </p:nvSpPr>
        <p:spPr>
          <a:xfrm>
            <a:off x="11127035" y="6492875"/>
            <a:ext cx="683339" cy="365125"/>
          </a:xfrm>
        </p:spPr>
        <p:txBody>
          <a:bodyPr/>
          <a:lstStyle/>
          <a:p>
            <a:fld id="{990378D1-BFFB-437E-BD78-05034E81AEE8}" type="slidenum">
              <a:rPr lang="fr-FR" sz="1050" smtClean="0">
                <a:solidFill>
                  <a:schemeClr val="bg1"/>
                </a:solidFill>
              </a:rPr>
              <a:t>32</a:t>
            </a:fld>
            <a:endParaRPr lang="fr-FR" sz="1050" dirty="0">
              <a:solidFill>
                <a:schemeClr val="bg1"/>
              </a:solidFill>
            </a:endParaRPr>
          </a:p>
        </p:txBody>
      </p:sp>
    </p:spTree>
    <p:extLst>
      <p:ext uri="{BB962C8B-B14F-4D97-AF65-F5344CB8AC3E}">
        <p14:creationId xmlns:p14="http://schemas.microsoft.com/office/powerpoint/2010/main" val="3820457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85858B-7EDC-69C4-637F-C771132E8EB3}"/>
              </a:ext>
            </a:extLst>
          </p:cNvPr>
          <p:cNvSpPr>
            <a:spLocks noGrp="1"/>
          </p:cNvSpPr>
          <p:nvPr>
            <p:ph type="title"/>
          </p:nvPr>
        </p:nvSpPr>
        <p:spPr>
          <a:xfrm>
            <a:off x="135937" y="346229"/>
            <a:ext cx="10344493" cy="1029989"/>
          </a:xfrm>
        </p:spPr>
        <p:txBody>
          <a:bodyPr>
            <a:normAutofit/>
          </a:bodyPr>
          <a:lstStyle/>
          <a:p>
            <a:r>
              <a:rPr lang="fr-FR" sz="3200" dirty="0"/>
              <a:t>Un français sur deux n’est plus en emploi à 60 ans</a:t>
            </a:r>
          </a:p>
        </p:txBody>
      </p:sp>
      <p:sp>
        <p:nvSpPr>
          <p:cNvPr id="5" name="Espace réservé du numéro de diapositive 4">
            <a:extLst>
              <a:ext uri="{FF2B5EF4-FFF2-40B4-BE49-F238E27FC236}">
                <a16:creationId xmlns:a16="http://schemas.microsoft.com/office/drawing/2014/main" id="{474397CE-725F-87BF-5484-5D9BB0F0BCD9}"/>
              </a:ext>
            </a:extLst>
          </p:cNvPr>
          <p:cNvSpPr>
            <a:spLocks noGrp="1"/>
          </p:cNvSpPr>
          <p:nvPr>
            <p:ph type="sldNum" sz="quarter" idx="12"/>
          </p:nvPr>
        </p:nvSpPr>
        <p:spPr>
          <a:xfrm>
            <a:off x="11127035" y="6492875"/>
            <a:ext cx="683339" cy="365125"/>
          </a:xfrm>
        </p:spPr>
        <p:txBody>
          <a:bodyPr/>
          <a:lstStyle/>
          <a:p>
            <a:fld id="{990378D1-BFFB-437E-BD78-05034E81AEE8}" type="slidenum">
              <a:rPr lang="fr-FR" sz="1050" smtClean="0">
                <a:solidFill>
                  <a:schemeClr val="bg1"/>
                </a:solidFill>
              </a:rPr>
              <a:t>33</a:t>
            </a:fld>
            <a:endParaRPr lang="fr-FR" sz="1050" dirty="0">
              <a:solidFill>
                <a:schemeClr val="bg1"/>
              </a:solidFill>
            </a:endParaRPr>
          </a:p>
        </p:txBody>
      </p:sp>
      <p:pic>
        <p:nvPicPr>
          <p:cNvPr id="13" name="Espace réservé du contenu 12">
            <a:extLst>
              <a:ext uri="{FF2B5EF4-FFF2-40B4-BE49-F238E27FC236}">
                <a16:creationId xmlns:a16="http://schemas.microsoft.com/office/drawing/2014/main" id="{2E9DF629-F624-BACF-AE37-F6A695B545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3195" y="989072"/>
            <a:ext cx="9867235" cy="5217932"/>
          </a:xfrm>
        </p:spPr>
      </p:pic>
      <p:sp>
        <p:nvSpPr>
          <p:cNvPr id="4" name="Ellipse 3">
            <a:extLst>
              <a:ext uri="{FF2B5EF4-FFF2-40B4-BE49-F238E27FC236}">
                <a16:creationId xmlns:a16="http://schemas.microsoft.com/office/drawing/2014/main" id="{43674EBE-1DF4-F4CF-1A08-B0C7904190EC}"/>
              </a:ext>
            </a:extLst>
          </p:cNvPr>
          <p:cNvSpPr/>
          <p:nvPr/>
        </p:nvSpPr>
        <p:spPr>
          <a:xfrm>
            <a:off x="5823751" y="1589102"/>
            <a:ext cx="426129" cy="16867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8677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4162F73-6E29-3562-8AF5-A90683257FAE}"/>
              </a:ext>
            </a:extLst>
          </p:cNvPr>
          <p:cNvSpPr>
            <a:spLocks noGrp="1"/>
          </p:cNvSpPr>
          <p:nvPr>
            <p:ph type="title"/>
          </p:nvPr>
        </p:nvSpPr>
        <p:spPr>
          <a:xfrm>
            <a:off x="677334" y="609600"/>
            <a:ext cx="8596668" cy="668784"/>
          </a:xfrm>
        </p:spPr>
        <p:txBody>
          <a:bodyPr/>
          <a:lstStyle/>
          <a:p>
            <a:r>
              <a:rPr lang="fr-FR" dirty="0"/>
              <a:t>Faire travailler les gens plus longtemps ?</a:t>
            </a:r>
          </a:p>
        </p:txBody>
      </p:sp>
      <p:pic>
        <p:nvPicPr>
          <p:cNvPr id="9" name="Espace réservé du contenu 8">
            <a:extLst>
              <a:ext uri="{FF2B5EF4-FFF2-40B4-BE49-F238E27FC236}">
                <a16:creationId xmlns:a16="http://schemas.microsoft.com/office/drawing/2014/main" id="{8E794AD6-0448-283D-F2D5-90B1DB9938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783" y="1278384"/>
            <a:ext cx="8799655" cy="5080214"/>
          </a:xfrm>
        </p:spPr>
      </p:pic>
      <p:sp>
        <p:nvSpPr>
          <p:cNvPr id="5" name="Espace réservé du numéro de diapositive 4">
            <a:extLst>
              <a:ext uri="{FF2B5EF4-FFF2-40B4-BE49-F238E27FC236}">
                <a16:creationId xmlns:a16="http://schemas.microsoft.com/office/drawing/2014/main" id="{13FDCB9B-6E7F-DD7C-80F9-83FC585AC98E}"/>
              </a:ext>
            </a:extLst>
          </p:cNvPr>
          <p:cNvSpPr>
            <a:spLocks noGrp="1"/>
          </p:cNvSpPr>
          <p:nvPr>
            <p:ph type="sldNum" sz="quarter" idx="12"/>
          </p:nvPr>
        </p:nvSpPr>
        <p:spPr/>
        <p:txBody>
          <a:bodyPr/>
          <a:lstStyle/>
          <a:p>
            <a:fld id="{990378D1-BFFB-437E-BD78-05034E81AEE8}" type="slidenum">
              <a:rPr lang="fr-FR" smtClean="0"/>
              <a:t>34</a:t>
            </a:fld>
            <a:endParaRPr lang="fr-FR"/>
          </a:p>
        </p:txBody>
      </p:sp>
      <p:sp>
        <p:nvSpPr>
          <p:cNvPr id="10" name="Ellipse 9">
            <a:extLst>
              <a:ext uri="{FF2B5EF4-FFF2-40B4-BE49-F238E27FC236}">
                <a16:creationId xmlns:a16="http://schemas.microsoft.com/office/drawing/2014/main" id="{4A6314DE-5F18-14CE-EFB4-71F81E60EB41}"/>
              </a:ext>
            </a:extLst>
          </p:cNvPr>
          <p:cNvSpPr/>
          <p:nvPr/>
        </p:nvSpPr>
        <p:spPr>
          <a:xfrm>
            <a:off x="8087557" y="3240350"/>
            <a:ext cx="503106" cy="1677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8075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423D5-B5C4-7B29-10AF-53897295B2A1}"/>
              </a:ext>
            </a:extLst>
          </p:cNvPr>
          <p:cNvSpPr>
            <a:spLocks noGrp="1"/>
          </p:cNvSpPr>
          <p:nvPr>
            <p:ph type="title"/>
          </p:nvPr>
        </p:nvSpPr>
        <p:spPr>
          <a:xfrm>
            <a:off x="403124" y="121074"/>
            <a:ext cx="9611733" cy="1325563"/>
          </a:xfrm>
        </p:spPr>
        <p:txBody>
          <a:bodyPr/>
          <a:lstStyle/>
          <a:p>
            <a:r>
              <a:rPr lang="fr-FR" dirty="0"/>
              <a:t>Travailler plus longtemps c’est une retraite plus courte</a:t>
            </a:r>
          </a:p>
        </p:txBody>
      </p:sp>
      <p:sp>
        <p:nvSpPr>
          <p:cNvPr id="3" name="Espace réservé du contenu 2">
            <a:extLst>
              <a:ext uri="{FF2B5EF4-FFF2-40B4-BE49-F238E27FC236}">
                <a16:creationId xmlns:a16="http://schemas.microsoft.com/office/drawing/2014/main" id="{275F9C4F-E012-E114-2EAB-2A602CB95943}"/>
              </a:ext>
            </a:extLst>
          </p:cNvPr>
          <p:cNvSpPr>
            <a:spLocks noGrp="1"/>
          </p:cNvSpPr>
          <p:nvPr>
            <p:ph sz="half" idx="1"/>
          </p:nvPr>
        </p:nvSpPr>
        <p:spPr>
          <a:xfrm>
            <a:off x="326921" y="1446637"/>
            <a:ext cx="5899707" cy="5193722"/>
          </a:xfrm>
        </p:spPr>
        <p:txBody>
          <a:bodyPr>
            <a:normAutofit fontScale="85000" lnSpcReduction="20000"/>
          </a:bodyPr>
          <a:lstStyle/>
          <a:p>
            <a:pPr marL="0" indent="0">
              <a:buNone/>
            </a:pPr>
            <a:r>
              <a:rPr lang="fr-FR" sz="2400" b="1" dirty="0"/>
              <a:t>L’espérance de vie augmente, il faudrait travailler plus longtemps?</a:t>
            </a:r>
          </a:p>
          <a:p>
            <a:pPr marL="0" indent="0">
              <a:buNone/>
            </a:pPr>
            <a:endParaRPr lang="fr-FR" b="1" dirty="0"/>
          </a:p>
          <a:p>
            <a:r>
              <a:rPr lang="fr-FR" sz="2400" dirty="0"/>
              <a:t>La loi Touraine de 2014 a déjà compensé les gains d’espérance de vie des dernières années. </a:t>
            </a:r>
          </a:p>
          <a:p>
            <a:r>
              <a:rPr lang="fr-FR" sz="2400" dirty="0"/>
              <a:t>Inférieure à 65 ans, l’espérance de vie en bonne santé est, en 2019, de :</a:t>
            </a:r>
          </a:p>
          <a:p>
            <a:pPr lvl="1"/>
            <a:r>
              <a:rPr lang="fr-FR" dirty="0"/>
              <a:t>Hommes 63,7 ans</a:t>
            </a:r>
          </a:p>
          <a:p>
            <a:pPr lvl="1"/>
            <a:r>
              <a:rPr lang="fr-FR" dirty="0"/>
              <a:t>Femmes  : 64,6 ans</a:t>
            </a:r>
          </a:p>
          <a:p>
            <a:r>
              <a:rPr lang="fr-FR" sz="2400" dirty="0"/>
              <a:t>L’argument de l’espérance de vie ne constitue pas un argument valable sauf à considérer qu’il existerait un ratio naturel ou nécessaire entre le temps passer au travail et à la retraite dans un vie humaine, ce qui n’a aucun sens!</a:t>
            </a:r>
          </a:p>
          <a:p>
            <a:pPr lvl="1"/>
            <a:r>
              <a:rPr lang="fr-FR" sz="2000" dirty="0"/>
              <a:t>La CGT défend une retraite à 60 ans qui permettrait un départ en moyenne en bonne santé. </a:t>
            </a:r>
          </a:p>
        </p:txBody>
      </p:sp>
      <p:sp>
        <p:nvSpPr>
          <p:cNvPr id="4" name="Espace réservé du contenu 3">
            <a:extLst>
              <a:ext uri="{FF2B5EF4-FFF2-40B4-BE49-F238E27FC236}">
                <a16:creationId xmlns:a16="http://schemas.microsoft.com/office/drawing/2014/main" id="{70C508C6-347D-845F-6C7B-AA15EC8D60F5}"/>
              </a:ext>
            </a:extLst>
          </p:cNvPr>
          <p:cNvSpPr>
            <a:spLocks noGrp="1"/>
          </p:cNvSpPr>
          <p:nvPr>
            <p:ph sz="half" idx="2"/>
          </p:nvPr>
        </p:nvSpPr>
        <p:spPr>
          <a:xfrm>
            <a:off x="6226628" y="1446637"/>
            <a:ext cx="5692877" cy="4531378"/>
          </a:xfrm>
          <a:solidFill>
            <a:schemeClr val="bg1"/>
          </a:solidFill>
        </p:spPr>
        <p:txBody>
          <a:bodyPr>
            <a:normAutofit fontScale="85000" lnSpcReduction="20000"/>
          </a:bodyPr>
          <a:lstStyle/>
          <a:p>
            <a:pPr marL="0" indent="0">
              <a:buNone/>
            </a:pPr>
            <a:r>
              <a:rPr lang="fr-FR" sz="2400" b="1" dirty="0"/>
              <a:t>Une nouvelles réforme va baisser le temps passé à la retraite</a:t>
            </a:r>
          </a:p>
          <a:p>
            <a:pPr marL="0" indent="0">
              <a:buNone/>
            </a:pPr>
            <a:endParaRPr lang="fr-FR" b="1" dirty="0"/>
          </a:p>
          <a:p>
            <a:r>
              <a:rPr lang="fr-FR" sz="2400" dirty="0"/>
              <a:t>La durée de carrière représente une part de plus en plus élevée de la durée de vie totale au fil des générations.</a:t>
            </a:r>
          </a:p>
          <a:p>
            <a:r>
              <a:rPr lang="fr-FR" sz="2400" b="1" dirty="0"/>
              <a:t>Travailler plus tard, c’est une retraite plus courte. </a:t>
            </a:r>
            <a:r>
              <a:rPr lang="fr-FR" sz="2400" dirty="0"/>
              <a:t>Avec la retraite Macron, la génération née en 1975 passera moins de 25 ans à la retraite contre 27,5 ans pour la génération née en 1950. Il faudra </a:t>
            </a:r>
            <a:r>
              <a:rPr lang="fr-FR" sz="2400" b="1" dirty="0"/>
              <a:t>au moins</a:t>
            </a:r>
            <a:r>
              <a:rPr lang="fr-FR" sz="2400" dirty="0"/>
              <a:t> attendre la génération 2000 pour revenir aux 26 années passées à la retraites pour les générations entre 1955 et 1965. </a:t>
            </a:r>
          </a:p>
        </p:txBody>
      </p:sp>
      <p:sp>
        <p:nvSpPr>
          <p:cNvPr id="5" name="Espace réservé du numéro de diapositive 4">
            <a:extLst>
              <a:ext uri="{FF2B5EF4-FFF2-40B4-BE49-F238E27FC236}">
                <a16:creationId xmlns:a16="http://schemas.microsoft.com/office/drawing/2014/main" id="{EA41DDC1-8910-0B3F-C1EA-257F74F50920}"/>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35</a:t>
            </a:fld>
            <a:endParaRPr lang="fr-FR" dirty="0">
              <a:solidFill>
                <a:schemeClr val="bg1"/>
              </a:solidFill>
            </a:endParaRPr>
          </a:p>
        </p:txBody>
      </p:sp>
    </p:spTree>
    <p:extLst>
      <p:ext uri="{BB962C8B-B14F-4D97-AF65-F5344CB8AC3E}">
        <p14:creationId xmlns:p14="http://schemas.microsoft.com/office/powerpoint/2010/main" val="1153877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2E1F2-2BFE-C4E7-B692-AC11825BA488}"/>
              </a:ext>
            </a:extLst>
          </p:cNvPr>
          <p:cNvSpPr>
            <a:spLocks noGrp="1"/>
          </p:cNvSpPr>
          <p:nvPr>
            <p:ph type="title"/>
          </p:nvPr>
        </p:nvSpPr>
        <p:spPr/>
        <p:txBody>
          <a:bodyPr>
            <a:normAutofit/>
          </a:bodyPr>
          <a:lstStyle/>
          <a:p>
            <a:r>
              <a:rPr lang="fr-FR" dirty="0"/>
              <a:t>Baisse du niveau des pensions</a:t>
            </a:r>
            <a:br>
              <a:rPr lang="fr-FR" dirty="0"/>
            </a:br>
            <a:endParaRPr lang="fr-FR" dirty="0"/>
          </a:p>
        </p:txBody>
      </p:sp>
      <p:sp>
        <p:nvSpPr>
          <p:cNvPr id="3" name="Espace réservé du contenu 2">
            <a:extLst>
              <a:ext uri="{FF2B5EF4-FFF2-40B4-BE49-F238E27FC236}">
                <a16:creationId xmlns:a16="http://schemas.microsoft.com/office/drawing/2014/main" id="{69DE7071-706E-FCD2-20E6-1D0154F2B345}"/>
              </a:ext>
            </a:extLst>
          </p:cNvPr>
          <p:cNvSpPr>
            <a:spLocks noGrp="1"/>
          </p:cNvSpPr>
          <p:nvPr>
            <p:ph idx="1"/>
          </p:nvPr>
        </p:nvSpPr>
        <p:spPr>
          <a:xfrm>
            <a:off x="838200" y="1352412"/>
            <a:ext cx="8596668" cy="4605042"/>
          </a:xfrm>
        </p:spPr>
        <p:txBody>
          <a:bodyPr>
            <a:normAutofit fontScale="70000" lnSpcReduction="20000"/>
          </a:bodyPr>
          <a:lstStyle/>
          <a:p>
            <a:pPr marL="0" indent="0">
              <a:buNone/>
            </a:pPr>
            <a:endParaRPr lang="fr-FR" b="1" dirty="0"/>
          </a:p>
          <a:p>
            <a:pPr algn="just"/>
            <a:r>
              <a:rPr lang="fr-FR" sz="3100" b="1" dirty="0"/>
              <a:t>Pas de compensation de la baisse des pensions dû aux précédentes réformes :</a:t>
            </a:r>
          </a:p>
          <a:p>
            <a:pPr lvl="1" algn="just"/>
            <a:r>
              <a:rPr lang="fr-FR" sz="2600" dirty="0"/>
              <a:t>Baisse des pensions avec la réforme Balladur de 1993 : passage de 10 à 25 meilleures années : </a:t>
            </a:r>
            <a:r>
              <a:rPr lang="fr-FR" sz="2600" b="1" dirty="0"/>
              <a:t>la base de calcul est moins avantageuse</a:t>
            </a:r>
            <a:r>
              <a:rPr lang="fr-FR" sz="2600" dirty="0"/>
              <a:t>!</a:t>
            </a:r>
          </a:p>
          <a:p>
            <a:pPr lvl="1" algn="just"/>
            <a:r>
              <a:rPr lang="fr-FR" sz="2600" dirty="0"/>
              <a:t>Indexation des pensions sur le salaire moyen (comme entre 1948 et 1987) est remplacée en 1993 par un indexation des pensions sur l’inflation. </a:t>
            </a:r>
          </a:p>
          <a:p>
            <a:pPr lvl="1" algn="just"/>
            <a:r>
              <a:rPr lang="fr-FR" sz="2600" dirty="0"/>
              <a:t>Indexation des pensions sur l’inflation est supprimée en 2018 : </a:t>
            </a:r>
            <a:r>
              <a:rPr lang="fr-FR" sz="2600" b="1" dirty="0"/>
              <a:t>dans un période de forte inflation, c’est assurément une dégradation des pensions!</a:t>
            </a:r>
          </a:p>
          <a:p>
            <a:pPr algn="just"/>
            <a:endParaRPr lang="fr-FR" sz="3100" dirty="0"/>
          </a:p>
          <a:p>
            <a:pPr algn="just"/>
            <a:r>
              <a:rPr lang="fr-FR" sz="3100" b="1" dirty="0"/>
              <a:t>Baisse potentiel des pensions dû à une perte de surcote : </a:t>
            </a:r>
          </a:p>
          <a:p>
            <a:pPr lvl="1" algn="just"/>
            <a:r>
              <a:rPr lang="fr-FR" sz="2600" dirty="0"/>
              <a:t>avec un départ à 65 ans au lieu de 62 ans, ceux qui pouvaient chercher une surcote jusqu’à 67 ans seront perdant puisque celle-ci débute au-delà de l’âge légal de départ.</a:t>
            </a:r>
          </a:p>
        </p:txBody>
      </p:sp>
      <p:sp>
        <p:nvSpPr>
          <p:cNvPr id="4" name="Espace réservé du numéro de diapositive 3">
            <a:extLst>
              <a:ext uri="{FF2B5EF4-FFF2-40B4-BE49-F238E27FC236}">
                <a16:creationId xmlns:a16="http://schemas.microsoft.com/office/drawing/2014/main" id="{291DC015-A477-515C-F2E1-BB27A3E4D490}"/>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36</a:t>
            </a:fld>
            <a:endParaRPr lang="fr-FR" sz="1050" dirty="0">
              <a:solidFill>
                <a:schemeClr val="bg1"/>
              </a:solidFill>
            </a:endParaRPr>
          </a:p>
        </p:txBody>
      </p:sp>
    </p:spTree>
    <p:extLst>
      <p:ext uri="{BB962C8B-B14F-4D97-AF65-F5344CB8AC3E}">
        <p14:creationId xmlns:p14="http://schemas.microsoft.com/office/powerpoint/2010/main" val="321863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73282-ADD3-4FF2-B0FE-E72D7C31BA1B}"/>
              </a:ext>
            </a:extLst>
          </p:cNvPr>
          <p:cNvSpPr>
            <a:spLocks noGrp="1"/>
          </p:cNvSpPr>
          <p:nvPr>
            <p:ph type="title"/>
          </p:nvPr>
        </p:nvSpPr>
        <p:spPr>
          <a:xfrm>
            <a:off x="690916" y="446592"/>
            <a:ext cx="8596668" cy="1320800"/>
          </a:xfrm>
        </p:spPr>
        <p:txBody>
          <a:bodyPr/>
          <a:lstStyle/>
          <a:p>
            <a:r>
              <a:rPr lang="fr-FR" dirty="0"/>
              <a:t>Les dispositifs de minimum (1)</a:t>
            </a:r>
          </a:p>
        </p:txBody>
      </p:sp>
      <p:sp>
        <p:nvSpPr>
          <p:cNvPr id="3" name="Espace réservé du contenu 2">
            <a:extLst>
              <a:ext uri="{FF2B5EF4-FFF2-40B4-BE49-F238E27FC236}">
                <a16:creationId xmlns:a16="http://schemas.microsoft.com/office/drawing/2014/main" id="{803B5A38-2B70-46BD-DC12-ED81B2DC5D94}"/>
              </a:ext>
            </a:extLst>
          </p:cNvPr>
          <p:cNvSpPr>
            <a:spLocks noGrp="1"/>
          </p:cNvSpPr>
          <p:nvPr>
            <p:ph idx="1"/>
          </p:nvPr>
        </p:nvSpPr>
        <p:spPr>
          <a:xfrm>
            <a:off x="419882" y="1270000"/>
            <a:ext cx="8596668" cy="1490955"/>
          </a:xfrm>
        </p:spPr>
        <p:txBody>
          <a:bodyPr numCol="1">
            <a:normAutofit lnSpcReduction="10000"/>
          </a:bodyPr>
          <a:lstStyle/>
          <a:p>
            <a:pPr algn="just"/>
            <a:r>
              <a:rPr lang="fr-FR" sz="1600" dirty="0">
                <a:effectLst/>
                <a:latin typeface="+mj-lt"/>
                <a:ea typeface="Calibri" panose="020F0502020204030204" pitchFamily="34" charset="0"/>
                <a:cs typeface="Times New Roman" panose="02020603050405020304" pitchFamily="18" charset="0"/>
              </a:rPr>
              <a:t>Emmanuel Macron reprend sa proposition d’une retraite minimale de 1.000€ pour une carrière complète en la mettant à jour. Le montant serait porté à 85% du SMIC</a:t>
            </a:r>
          </a:p>
          <a:p>
            <a:pPr marL="0" indent="0" algn="just">
              <a:buNone/>
            </a:pPr>
            <a:r>
              <a:rPr lang="fr-FR" sz="1400" dirty="0">
                <a:effectLst/>
                <a:latin typeface="+mj-lt"/>
                <a:ea typeface="Calibri" panose="020F0502020204030204" pitchFamily="34" charset="0"/>
                <a:cs typeface="Times New Roman" panose="02020603050405020304" pitchFamily="18" charset="0"/>
              </a:rPr>
              <a:t>-&gt; comme c’était déjà la prévision lors de la tentative de réforme systémique, et comme la loi le prévoit depuis 2003 sans que cela n’ait jamais été mis en œuvre.</a:t>
            </a:r>
          </a:p>
          <a:p>
            <a:pPr marL="0" indent="0" algn="ctr">
              <a:buNone/>
            </a:pPr>
            <a:r>
              <a:rPr lang="fr-FR" b="1" u="sng" dirty="0">
                <a:latin typeface="+mj-lt"/>
                <a:ea typeface="Calibri" panose="020F0502020204030204" pitchFamily="34" charset="0"/>
                <a:cs typeface="Times New Roman" panose="02020603050405020304" pitchFamily="18" charset="0"/>
              </a:rPr>
              <a:t>Deux dispositifs distincts et exclusifs </a:t>
            </a:r>
            <a:r>
              <a:rPr lang="fr-FR" b="1" u="sng" dirty="0">
                <a:latin typeface="Calibri" panose="020F0502020204030204" pitchFamily="34" charset="0"/>
                <a:ea typeface="Calibri" panose="020F0502020204030204" pitchFamily="34" charset="0"/>
                <a:cs typeface="Times New Roman" panose="02020603050405020304" pitchFamily="18" charset="0"/>
              </a:rPr>
              <a:t>existent :</a:t>
            </a:r>
            <a:endParaRPr lang="fr-FR" sz="16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122227E2-F0DB-3A15-EFF6-1223A94B4754}"/>
              </a:ext>
            </a:extLst>
          </p:cNvPr>
          <p:cNvSpPr>
            <a:spLocks noGrp="1"/>
          </p:cNvSpPr>
          <p:nvPr>
            <p:ph type="sldNum" sz="quarter" idx="12"/>
          </p:nvPr>
        </p:nvSpPr>
        <p:spPr/>
        <p:txBody>
          <a:bodyPr/>
          <a:lstStyle/>
          <a:p>
            <a:fld id="{990378D1-BFFB-437E-BD78-05034E81AEE8}" type="slidenum">
              <a:rPr lang="fr-FR" smtClean="0"/>
              <a:t>37</a:t>
            </a:fld>
            <a:endParaRPr lang="fr-FR"/>
          </a:p>
        </p:txBody>
      </p:sp>
      <p:sp>
        <p:nvSpPr>
          <p:cNvPr id="5" name="ZoneTexte 4">
            <a:extLst>
              <a:ext uri="{FF2B5EF4-FFF2-40B4-BE49-F238E27FC236}">
                <a16:creationId xmlns:a16="http://schemas.microsoft.com/office/drawing/2014/main" id="{72FBAA12-C236-C718-222D-B251860C16FA}"/>
              </a:ext>
            </a:extLst>
          </p:cNvPr>
          <p:cNvSpPr txBox="1"/>
          <p:nvPr/>
        </p:nvSpPr>
        <p:spPr>
          <a:xfrm>
            <a:off x="260083" y="2747195"/>
            <a:ext cx="4569368" cy="2154436"/>
          </a:xfrm>
          <a:prstGeom prst="rect">
            <a:avLst/>
          </a:prstGeom>
          <a:noFill/>
        </p:spPr>
        <p:txBody>
          <a:bodyPr wrap="square" rtlCol="0">
            <a:spAutoFit/>
          </a:bodyPr>
          <a:lstStyle/>
          <a:p>
            <a:r>
              <a:rPr lang="fr-FR" sz="1400" b="1" dirty="0">
                <a:solidFill>
                  <a:srgbClr val="FF0000"/>
                </a:solidFill>
                <a:effectLst/>
                <a:latin typeface="+mj-lt"/>
                <a:ea typeface="Calibri" panose="020F0502020204030204" pitchFamily="34" charset="0"/>
                <a:cs typeface="Times New Roman" panose="02020603050405020304" pitchFamily="18" charset="0"/>
              </a:rPr>
              <a:t>L’ASPA, une prestation de solidarité nationale, correspondant au minimum social</a:t>
            </a:r>
          </a:p>
          <a:p>
            <a:r>
              <a:rPr lang="fr-FR" sz="1400" dirty="0">
                <a:effectLst/>
                <a:latin typeface="+mj-lt"/>
                <a:ea typeface="Calibri" panose="020F0502020204030204" pitchFamily="34" charset="0"/>
                <a:cs typeface="Times New Roman" panose="02020603050405020304" pitchFamily="18" charset="0"/>
              </a:rPr>
              <a:t>-&gt; Son montant est de 916,78€ par mois pour une personne seule (1 .423,31€ pour un couple), sous une forme différentielle -&gt; seule </a:t>
            </a:r>
            <a:r>
              <a:rPr lang="fr-FR" sz="1400" u="sng" dirty="0">
                <a:effectLst/>
                <a:latin typeface="+mj-lt"/>
                <a:ea typeface="Calibri" panose="020F0502020204030204" pitchFamily="34" charset="0"/>
                <a:cs typeface="Times New Roman" panose="02020603050405020304" pitchFamily="18" charset="0"/>
              </a:rPr>
              <a:t>la différence entre les revenus perçus et ce minimum est versé </a:t>
            </a:r>
          </a:p>
          <a:p>
            <a:pPr algn="ctr"/>
            <a:r>
              <a:rPr lang="fr-FR" sz="1600" b="1" dirty="0">
                <a:effectLst/>
                <a:latin typeface="+mj-lt"/>
                <a:ea typeface="Calibri" panose="020F0502020204030204" pitchFamily="34" charset="0"/>
                <a:cs typeface="Times New Roman" panose="02020603050405020304" pitchFamily="18" charset="0"/>
              </a:rPr>
              <a:t>ASPA = 916,78 € - revenus perçus. </a:t>
            </a:r>
          </a:p>
          <a:p>
            <a:endParaRPr lang="fr-FR" sz="1600" dirty="0">
              <a:latin typeface="+mj-lt"/>
            </a:endParaRPr>
          </a:p>
          <a:p>
            <a:endParaRPr lang="fr-FR" dirty="0">
              <a:latin typeface="+mj-lt"/>
            </a:endParaRPr>
          </a:p>
        </p:txBody>
      </p:sp>
      <p:sp>
        <p:nvSpPr>
          <p:cNvPr id="6" name="ZoneTexte 5">
            <a:extLst>
              <a:ext uri="{FF2B5EF4-FFF2-40B4-BE49-F238E27FC236}">
                <a16:creationId xmlns:a16="http://schemas.microsoft.com/office/drawing/2014/main" id="{E8E0EE08-DF00-83B2-7EC8-2590B094BEED}"/>
              </a:ext>
            </a:extLst>
          </p:cNvPr>
          <p:cNvSpPr txBox="1"/>
          <p:nvPr/>
        </p:nvSpPr>
        <p:spPr>
          <a:xfrm>
            <a:off x="4718216" y="2760955"/>
            <a:ext cx="4569368" cy="3770263"/>
          </a:xfrm>
          <a:prstGeom prst="rect">
            <a:avLst/>
          </a:prstGeom>
          <a:noFill/>
        </p:spPr>
        <p:txBody>
          <a:bodyPr wrap="square" rtlCol="0">
            <a:spAutoFit/>
          </a:bodyPr>
          <a:lstStyle/>
          <a:p>
            <a:pPr algn="just">
              <a:spcAft>
                <a:spcPts val="600"/>
              </a:spcAft>
            </a:pPr>
            <a:r>
              <a:rPr lang="fr-FR" sz="1600" b="1" dirty="0">
                <a:solidFill>
                  <a:srgbClr val="FF0000"/>
                </a:solidFill>
                <a:effectLst/>
                <a:latin typeface="+mj-lt"/>
                <a:ea typeface="Calibri" panose="020F0502020204030204" pitchFamily="34" charset="0"/>
                <a:cs typeface="Times New Roman" panose="02020603050405020304" pitchFamily="18" charset="0"/>
              </a:rPr>
              <a:t>Le MICO, ou minimum contributif, un dispositif de droit garanti sur cotisations</a:t>
            </a:r>
            <a:endParaRPr lang="fr-FR" sz="1600" dirty="0">
              <a:effectLst/>
              <a:latin typeface="+mj-lt"/>
              <a:ea typeface="Calibri" panose="020F0502020204030204" pitchFamily="34" charset="0"/>
              <a:cs typeface="Times New Roman" panose="02020603050405020304" pitchFamily="18" charset="0"/>
            </a:endParaRPr>
          </a:p>
          <a:p>
            <a:pPr algn="just"/>
            <a:r>
              <a:rPr lang="fr-FR" sz="1400" b="1" dirty="0">
                <a:effectLst/>
                <a:latin typeface="+mj-lt"/>
                <a:ea typeface="Calibri" panose="020F0502020204030204" pitchFamily="34" charset="0"/>
                <a:cs typeface="Times New Roman" panose="02020603050405020304" pitchFamily="18" charset="0"/>
              </a:rPr>
              <a:t>-&gt; automatique</a:t>
            </a:r>
            <a:r>
              <a:rPr lang="fr-FR" sz="1400" dirty="0">
                <a:effectLst/>
                <a:latin typeface="+mj-lt"/>
                <a:ea typeface="Calibri" panose="020F0502020204030204" pitchFamily="34" charset="0"/>
                <a:cs typeface="Times New Roman" panose="02020603050405020304" pitchFamily="18" charset="0"/>
              </a:rPr>
              <a:t> </a:t>
            </a:r>
            <a:r>
              <a:rPr lang="fr-FR" sz="1400" b="1" dirty="0">
                <a:effectLst/>
                <a:latin typeface="+mj-lt"/>
                <a:ea typeface="Calibri" panose="020F0502020204030204" pitchFamily="34" charset="0"/>
                <a:cs typeface="Times New Roman" panose="02020603050405020304" pitchFamily="18" charset="0"/>
              </a:rPr>
              <a:t>dès lors qu’on a effectué une carrière complète</a:t>
            </a:r>
            <a:r>
              <a:rPr lang="fr-FR" sz="1400" dirty="0">
                <a:effectLst/>
                <a:latin typeface="+mj-lt"/>
                <a:ea typeface="Calibri" panose="020F0502020204030204" pitchFamily="34" charset="0"/>
                <a:cs typeface="Times New Roman" panose="02020603050405020304" pitchFamily="18" charset="0"/>
              </a:rPr>
              <a:t>, qu’on a liquidé </a:t>
            </a:r>
            <a:r>
              <a:rPr lang="fr-FR" sz="1400" b="1" dirty="0">
                <a:effectLst/>
                <a:latin typeface="+mj-lt"/>
                <a:ea typeface="Calibri" panose="020F0502020204030204" pitchFamily="34" charset="0"/>
                <a:cs typeface="Times New Roman" panose="02020603050405020304" pitchFamily="18" charset="0"/>
              </a:rPr>
              <a:t>toutes ses pensions de retraite</a:t>
            </a:r>
            <a:r>
              <a:rPr lang="fr-FR" sz="1400" dirty="0">
                <a:effectLst/>
                <a:latin typeface="+mj-lt"/>
                <a:ea typeface="Calibri" panose="020F0502020204030204" pitchFamily="34" charset="0"/>
                <a:cs typeface="Times New Roman" panose="02020603050405020304" pitchFamily="18" charset="0"/>
              </a:rPr>
              <a:t>, et que le total de celles-ci est </a:t>
            </a:r>
            <a:r>
              <a:rPr lang="fr-FR" sz="1400" b="1" dirty="0">
                <a:effectLst/>
                <a:latin typeface="+mj-lt"/>
                <a:ea typeface="Calibri" panose="020F0502020204030204" pitchFamily="34" charset="0"/>
                <a:cs typeface="Times New Roman" panose="02020603050405020304" pitchFamily="18" charset="0"/>
              </a:rPr>
              <a:t>inférieur à 1.273,76 € par mois</a:t>
            </a:r>
            <a:r>
              <a:rPr lang="fr-FR" sz="1400" dirty="0">
                <a:effectLst/>
                <a:latin typeface="+mj-lt"/>
                <a:ea typeface="Calibri" panose="020F0502020204030204" pitchFamily="34" charset="0"/>
                <a:cs typeface="Times New Roman" panose="02020603050405020304" pitchFamily="18" charset="0"/>
              </a:rPr>
              <a:t>. </a:t>
            </a:r>
          </a:p>
          <a:p>
            <a:pPr algn="just"/>
            <a:r>
              <a:rPr lang="fr-FR" sz="1400" dirty="0">
                <a:effectLst/>
                <a:latin typeface="+mj-lt"/>
                <a:ea typeface="Calibri" panose="020F0502020204030204" pitchFamily="34" charset="0"/>
                <a:cs typeface="Times New Roman" panose="02020603050405020304" pitchFamily="18" charset="0"/>
              </a:rPr>
              <a:t>Son montant est de 652,50 € par mois, et peut être porté à 713,11 € si on a effectivement cotisé au moins 120 trimestres dans sa carrière (</a:t>
            </a:r>
            <a:r>
              <a:rPr lang="fr-FR" sz="1400" i="1" dirty="0">
                <a:effectLst/>
                <a:latin typeface="+mj-lt"/>
                <a:ea typeface="Calibri" panose="020F0502020204030204" pitchFamily="34" charset="0"/>
                <a:cs typeface="Times New Roman" panose="02020603050405020304" pitchFamily="18" charset="0"/>
              </a:rPr>
              <a:t>est ainsi opéré une distinction entre trimestres cotisés et trimestres assimilés</a:t>
            </a:r>
            <a:r>
              <a:rPr lang="fr-FR" sz="1400" dirty="0">
                <a:effectLst/>
                <a:latin typeface="+mj-lt"/>
                <a:ea typeface="Calibri" panose="020F0502020204030204" pitchFamily="34" charset="0"/>
                <a:cs typeface="Times New Roman" panose="02020603050405020304" pitchFamily="18" charset="0"/>
              </a:rPr>
              <a:t>).</a:t>
            </a:r>
          </a:p>
          <a:p>
            <a:pPr algn="just"/>
            <a:r>
              <a:rPr lang="fr-FR" sz="1400" dirty="0">
                <a:effectLst/>
                <a:latin typeface="+mj-lt"/>
                <a:ea typeface="Calibri" panose="020F0502020204030204" pitchFamily="34" charset="0"/>
                <a:cs typeface="Times New Roman" panose="02020603050405020304" pitchFamily="18" charset="0"/>
              </a:rPr>
              <a:t>Ce dispositif est </a:t>
            </a:r>
            <a:r>
              <a:rPr lang="fr-FR" sz="1400" b="1" dirty="0">
                <a:effectLst/>
                <a:latin typeface="+mj-lt"/>
                <a:ea typeface="Calibri" panose="020F0502020204030204" pitchFamily="34" charset="0"/>
                <a:cs typeface="Times New Roman" panose="02020603050405020304" pitchFamily="18" charset="0"/>
              </a:rPr>
              <a:t>appliqué sur la retraite de base</a:t>
            </a:r>
            <a:r>
              <a:rPr lang="fr-FR" sz="1400" dirty="0">
                <a:effectLst/>
                <a:latin typeface="+mj-lt"/>
                <a:ea typeface="Calibri" panose="020F0502020204030204" pitchFamily="34" charset="0"/>
                <a:cs typeface="Times New Roman" panose="02020603050405020304" pitchFamily="18" charset="0"/>
              </a:rPr>
              <a:t>, qui est automatiquement portée jusqu’à ce montant dans la limite du plafond. </a:t>
            </a:r>
          </a:p>
          <a:p>
            <a:endParaRPr lang="fr-FR" sz="1600" dirty="0">
              <a:latin typeface="+mj-lt"/>
            </a:endParaRPr>
          </a:p>
          <a:p>
            <a:endParaRPr lang="fr-FR" dirty="0">
              <a:latin typeface="+mj-lt"/>
            </a:endParaRPr>
          </a:p>
        </p:txBody>
      </p:sp>
      <p:pic>
        <p:nvPicPr>
          <p:cNvPr id="7" name="Image 6" descr="Une image contenant table&#10;&#10;Description générée automatiquement">
            <a:extLst>
              <a:ext uri="{FF2B5EF4-FFF2-40B4-BE49-F238E27FC236}">
                <a16:creationId xmlns:a16="http://schemas.microsoft.com/office/drawing/2014/main" id="{E4B30813-EEFF-FA28-A9B1-DE2152915708}"/>
              </a:ext>
            </a:extLst>
          </p:cNvPr>
          <p:cNvPicPr>
            <a:picLocks noChangeAspect="1"/>
          </p:cNvPicPr>
          <p:nvPr/>
        </p:nvPicPr>
        <p:blipFill>
          <a:blip r:embed="rId2"/>
          <a:stretch>
            <a:fillRect/>
          </a:stretch>
        </p:blipFill>
        <p:spPr>
          <a:xfrm>
            <a:off x="912900" y="4399559"/>
            <a:ext cx="3305580" cy="1979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9484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73282-ADD3-4FF2-B0FE-E72D7C31BA1B}"/>
              </a:ext>
            </a:extLst>
          </p:cNvPr>
          <p:cNvSpPr>
            <a:spLocks noGrp="1"/>
          </p:cNvSpPr>
          <p:nvPr>
            <p:ph type="title"/>
          </p:nvPr>
        </p:nvSpPr>
        <p:spPr>
          <a:xfrm>
            <a:off x="677334" y="609600"/>
            <a:ext cx="8596668" cy="730928"/>
          </a:xfrm>
        </p:spPr>
        <p:txBody>
          <a:bodyPr/>
          <a:lstStyle/>
          <a:p>
            <a:r>
              <a:rPr lang="fr-FR" dirty="0"/>
              <a:t>Les dispositifs de minimum (2) </a:t>
            </a:r>
          </a:p>
        </p:txBody>
      </p:sp>
      <p:sp>
        <p:nvSpPr>
          <p:cNvPr id="3" name="Espace réservé du contenu 2">
            <a:extLst>
              <a:ext uri="{FF2B5EF4-FFF2-40B4-BE49-F238E27FC236}">
                <a16:creationId xmlns:a16="http://schemas.microsoft.com/office/drawing/2014/main" id="{803B5A38-2B70-46BD-DC12-ED81B2DC5D94}"/>
              </a:ext>
            </a:extLst>
          </p:cNvPr>
          <p:cNvSpPr>
            <a:spLocks noGrp="1"/>
          </p:cNvSpPr>
          <p:nvPr>
            <p:ph idx="1"/>
          </p:nvPr>
        </p:nvSpPr>
        <p:spPr>
          <a:xfrm>
            <a:off x="677334" y="1488613"/>
            <a:ext cx="8596668" cy="1940387"/>
          </a:xfrm>
        </p:spPr>
        <p:txBody>
          <a:bodyPr>
            <a:normAutofit/>
          </a:bodyPr>
          <a:lstStyle/>
          <a:p>
            <a:pPr marL="0" indent="0" algn="ctr">
              <a:buNone/>
            </a:pPr>
            <a:r>
              <a:rPr lang="fr-FR" sz="1600" b="1" kern="100" dirty="0">
                <a:effectLst/>
                <a:latin typeface="+mj-lt"/>
                <a:ea typeface="Noto Serif CJK SC"/>
                <a:cs typeface="Lohit Devanagari"/>
              </a:rPr>
              <a:t>Rappel </a:t>
            </a:r>
            <a:r>
              <a:rPr lang="fr-FR" sz="1600" kern="100" dirty="0">
                <a:effectLst/>
                <a:latin typeface="+mj-lt"/>
                <a:ea typeface="Noto Serif CJK SC"/>
                <a:cs typeface="Lohit Devanagari"/>
              </a:rPr>
              <a:t>: le seuil de pauvreté est fixé à 60% du revenu médian, soir à 1102€ / mois !</a:t>
            </a:r>
          </a:p>
          <a:p>
            <a:r>
              <a:rPr lang="fr-FR" sz="1600" kern="100" dirty="0">
                <a:effectLst/>
                <a:latin typeface="+mj-lt"/>
                <a:ea typeface="Noto Serif CJK SC"/>
                <a:cs typeface="Lohit Devanagari"/>
              </a:rPr>
              <a:t>Actuellement le MICO théorique est de </a:t>
            </a:r>
            <a:r>
              <a:rPr lang="fr-FR" sz="1600" u="sng" kern="100" dirty="0">
                <a:effectLst/>
                <a:latin typeface="+mj-lt"/>
                <a:ea typeface="Noto Serif CJK SC"/>
                <a:cs typeface="Lohit Devanagari"/>
              </a:rPr>
              <a:t>980€/mois</a:t>
            </a:r>
            <a:r>
              <a:rPr lang="fr-FR" sz="1600" kern="100" dirty="0">
                <a:effectLst/>
                <a:latin typeface="+mj-lt"/>
                <a:ea typeface="Noto Serif CJK SC"/>
                <a:cs typeface="Lohit Devanagari"/>
              </a:rPr>
              <a:t> pour une carrière de 167 trimestres au SMIC. </a:t>
            </a:r>
            <a:r>
              <a:rPr lang="fr-FR" sz="1600" b="1" kern="100" dirty="0">
                <a:effectLst/>
                <a:latin typeface="+mj-lt"/>
                <a:ea typeface="Noto Serif CJK SC"/>
                <a:cs typeface="Lohit Devanagari"/>
              </a:rPr>
              <a:t>Ce montant intègre le montant théorique de la retraite de base et d’une retraite complémentaire pour une carrière complète au SMIC…</a:t>
            </a:r>
          </a:p>
          <a:p>
            <a:pPr marL="0" indent="0">
              <a:buNone/>
            </a:pPr>
            <a:r>
              <a:rPr lang="fr-FR" sz="1600" kern="100" dirty="0">
                <a:effectLst/>
                <a:latin typeface="+mj-lt"/>
                <a:ea typeface="Noto Serif CJK SC"/>
                <a:cs typeface="Lohit Devanagari"/>
              </a:rPr>
              <a:t>Pour le percevoir, il faut avoir liquidé la totalité de ses pensions de retraite tous régimes confondus, et que le montant total de celles-ci soit </a:t>
            </a:r>
            <a:r>
              <a:rPr lang="fr-FR" sz="1600" u="sng" kern="100" dirty="0">
                <a:effectLst/>
                <a:latin typeface="+mj-lt"/>
                <a:ea typeface="Noto Serif CJK SC"/>
                <a:cs typeface="Lohit Devanagari"/>
              </a:rPr>
              <a:t>inférieur à 1273,76€/mois</a:t>
            </a:r>
            <a:r>
              <a:rPr lang="fr-FR" sz="1600" kern="100" dirty="0">
                <a:effectLst/>
                <a:latin typeface="+mj-lt"/>
                <a:ea typeface="Noto Serif CJK SC"/>
                <a:cs typeface="Lohit Devanagari"/>
              </a:rPr>
              <a:t>. </a:t>
            </a:r>
          </a:p>
          <a:p>
            <a:pPr marL="0" indent="0">
              <a:buNone/>
            </a:pPr>
            <a:endParaRPr lang="fr-FR" sz="1800" kern="100" dirty="0">
              <a:effectLst/>
              <a:latin typeface="+mj-lt"/>
              <a:ea typeface="Noto Serif CJK SC"/>
              <a:cs typeface="Lohit Devanagari"/>
            </a:endParaRPr>
          </a:p>
          <a:p>
            <a:endParaRPr lang="fr-FR" dirty="0"/>
          </a:p>
        </p:txBody>
      </p:sp>
      <p:sp>
        <p:nvSpPr>
          <p:cNvPr id="4" name="Espace réservé du numéro de diapositive 3">
            <a:extLst>
              <a:ext uri="{FF2B5EF4-FFF2-40B4-BE49-F238E27FC236}">
                <a16:creationId xmlns:a16="http://schemas.microsoft.com/office/drawing/2014/main" id="{122227E2-F0DB-3A15-EFF6-1223A94B4754}"/>
              </a:ext>
            </a:extLst>
          </p:cNvPr>
          <p:cNvSpPr>
            <a:spLocks noGrp="1"/>
          </p:cNvSpPr>
          <p:nvPr>
            <p:ph type="sldNum" sz="quarter" idx="12"/>
          </p:nvPr>
        </p:nvSpPr>
        <p:spPr/>
        <p:txBody>
          <a:bodyPr/>
          <a:lstStyle/>
          <a:p>
            <a:fld id="{990378D1-BFFB-437E-BD78-05034E81AEE8}" type="slidenum">
              <a:rPr lang="fr-FR" smtClean="0"/>
              <a:t>38</a:t>
            </a:fld>
            <a:endParaRPr lang="fr-FR"/>
          </a:p>
        </p:txBody>
      </p:sp>
      <p:sp>
        <p:nvSpPr>
          <p:cNvPr id="5" name="Flèche : droite 4">
            <a:extLst>
              <a:ext uri="{FF2B5EF4-FFF2-40B4-BE49-F238E27FC236}">
                <a16:creationId xmlns:a16="http://schemas.microsoft.com/office/drawing/2014/main" id="{84115724-1D26-8ECA-2840-5225F4D80434}"/>
              </a:ext>
            </a:extLst>
          </p:cNvPr>
          <p:cNvSpPr/>
          <p:nvPr/>
        </p:nvSpPr>
        <p:spPr>
          <a:xfrm>
            <a:off x="159798" y="2814221"/>
            <a:ext cx="517536" cy="18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2CCFFFE-8C5B-6907-EA82-5E63A590DD03}"/>
              </a:ext>
            </a:extLst>
          </p:cNvPr>
          <p:cNvSpPr txBox="1"/>
          <p:nvPr/>
        </p:nvSpPr>
        <p:spPr>
          <a:xfrm>
            <a:off x="855702" y="3349664"/>
            <a:ext cx="4860000" cy="86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600" kern="100" dirty="0">
                <a:effectLst/>
                <a:latin typeface="+mj-lt"/>
                <a:ea typeface="Noto Serif CJK SC"/>
                <a:cs typeface="Lohit Devanagari"/>
              </a:rPr>
              <a:t>Ce que promet la réforme Macron c’est 1100€ / mois pour 167 trimestres aujourd’hui, et 172 trimestres pour les personnes nées après 1973.</a:t>
            </a:r>
          </a:p>
          <a:p>
            <a:endParaRPr lang="fr-FR" dirty="0"/>
          </a:p>
        </p:txBody>
      </p:sp>
      <p:sp>
        <p:nvSpPr>
          <p:cNvPr id="9" name="Flèche : courbe vers la droite 8">
            <a:extLst>
              <a:ext uri="{FF2B5EF4-FFF2-40B4-BE49-F238E27FC236}">
                <a16:creationId xmlns:a16="http://schemas.microsoft.com/office/drawing/2014/main" id="{9F040692-7E26-157B-6784-CF57293C181F}"/>
              </a:ext>
            </a:extLst>
          </p:cNvPr>
          <p:cNvSpPr/>
          <p:nvPr/>
        </p:nvSpPr>
        <p:spPr>
          <a:xfrm>
            <a:off x="159798" y="3349664"/>
            <a:ext cx="517536" cy="8337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Flèche : droite 9">
            <a:extLst>
              <a:ext uri="{FF2B5EF4-FFF2-40B4-BE49-F238E27FC236}">
                <a16:creationId xmlns:a16="http://schemas.microsoft.com/office/drawing/2014/main" id="{B4BFBDA7-414F-0300-EA8A-924C71AB82F9}"/>
              </a:ext>
            </a:extLst>
          </p:cNvPr>
          <p:cNvSpPr/>
          <p:nvPr/>
        </p:nvSpPr>
        <p:spPr>
          <a:xfrm>
            <a:off x="5827843" y="3654672"/>
            <a:ext cx="403860" cy="220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4B277427-18AF-F064-A7E4-DEDA19743E07}"/>
              </a:ext>
            </a:extLst>
          </p:cNvPr>
          <p:cNvSpPr txBox="1"/>
          <p:nvPr/>
        </p:nvSpPr>
        <p:spPr>
          <a:xfrm>
            <a:off x="6343844" y="3349664"/>
            <a:ext cx="4006662" cy="86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600" dirty="0">
                <a:effectLst/>
                <a:latin typeface="+mj-lt"/>
                <a:ea typeface="Noto Serif CJK SC"/>
                <a:cs typeface="Lohit Devanagari"/>
              </a:rPr>
              <a:t>Pour celles et ceux qui des petites carrières ou des carrières « hachées » reste l’ex-minimum vieillesse, l’ASPA</a:t>
            </a:r>
            <a:endParaRPr lang="fr-FR" sz="1600" dirty="0">
              <a:latin typeface="+mj-lt"/>
            </a:endParaRPr>
          </a:p>
        </p:txBody>
      </p:sp>
      <p:sp>
        <p:nvSpPr>
          <p:cNvPr id="12" name="ZoneTexte 11">
            <a:extLst>
              <a:ext uri="{FF2B5EF4-FFF2-40B4-BE49-F238E27FC236}">
                <a16:creationId xmlns:a16="http://schemas.microsoft.com/office/drawing/2014/main" id="{2BE9B095-3EBB-2FDC-5303-5DE942B8FEB0}"/>
              </a:ext>
            </a:extLst>
          </p:cNvPr>
          <p:cNvSpPr txBox="1"/>
          <p:nvPr/>
        </p:nvSpPr>
        <p:spPr>
          <a:xfrm>
            <a:off x="418566" y="4474345"/>
            <a:ext cx="9494804" cy="1116000"/>
          </a:xfrm>
          <a:prstGeom prst="rect">
            <a:avLst/>
          </a:prstGeom>
          <a:solidFill>
            <a:schemeClr val="bg2"/>
          </a:solidFill>
          <a:ln>
            <a:solidFill>
              <a:schemeClr val="accent1">
                <a:lumMod val="50000"/>
              </a:schemeClr>
            </a:solidFill>
          </a:ln>
        </p:spPr>
        <p:txBody>
          <a:bodyPr wrap="square" rtlCol="0">
            <a:spAutoFit/>
          </a:bodyPr>
          <a:lstStyle/>
          <a:p>
            <a:pPr algn="ctr"/>
            <a:r>
              <a:rPr lang="fr-FR" sz="1600" b="1" kern="100" dirty="0">
                <a:effectLst/>
                <a:latin typeface="+mj-lt"/>
                <a:ea typeface="Noto Serif CJK SC"/>
                <a:cs typeface="Lohit Devanagari"/>
              </a:rPr>
              <a:t>Présenté comme une mesure phare d’une réforme qui vise à repousser l’âge de départ à la retraite, 1100 Euros de retraite minimale, c’est à peine le seuil de pauvreté, et c’est surtout conditionné à avoir pu accomplir une carrière complète. Cette mesure est bien en dessous des besoins des retraités.</a:t>
            </a:r>
          </a:p>
          <a:p>
            <a:pPr algn="just"/>
            <a:endParaRPr lang="fr-FR" dirty="0"/>
          </a:p>
        </p:txBody>
      </p:sp>
      <p:sp>
        <p:nvSpPr>
          <p:cNvPr id="13" name="Flèche : bas 12">
            <a:extLst>
              <a:ext uri="{FF2B5EF4-FFF2-40B4-BE49-F238E27FC236}">
                <a16:creationId xmlns:a16="http://schemas.microsoft.com/office/drawing/2014/main" id="{2902F70A-01B8-BAE5-5E7A-957F6F847392}"/>
              </a:ext>
            </a:extLst>
          </p:cNvPr>
          <p:cNvSpPr/>
          <p:nvPr/>
        </p:nvSpPr>
        <p:spPr>
          <a:xfrm>
            <a:off x="3102822" y="4176364"/>
            <a:ext cx="365760" cy="367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BCFF6912-D8E3-5FEF-AC61-5CF08F549F44}"/>
              </a:ext>
            </a:extLst>
          </p:cNvPr>
          <p:cNvSpPr/>
          <p:nvPr/>
        </p:nvSpPr>
        <p:spPr>
          <a:xfrm>
            <a:off x="8164295" y="4107180"/>
            <a:ext cx="365760" cy="367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4458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8FCE36-CE2C-CE75-EC3B-09E162ABE921}"/>
              </a:ext>
            </a:extLst>
          </p:cNvPr>
          <p:cNvSpPr>
            <a:spLocks noGrp="1"/>
          </p:cNvSpPr>
          <p:nvPr>
            <p:ph type="title"/>
          </p:nvPr>
        </p:nvSpPr>
        <p:spPr>
          <a:xfrm>
            <a:off x="709991" y="326572"/>
            <a:ext cx="8596668" cy="1320800"/>
          </a:xfrm>
        </p:spPr>
        <p:txBody>
          <a:bodyPr/>
          <a:lstStyle/>
          <a:p>
            <a:r>
              <a:rPr lang="fr-FR" dirty="0"/>
              <a:t>Une réforme qui touche les femmes</a:t>
            </a:r>
          </a:p>
        </p:txBody>
      </p:sp>
      <p:sp>
        <p:nvSpPr>
          <p:cNvPr id="4" name="Espace réservé du numéro de diapositive 3">
            <a:extLst>
              <a:ext uri="{FF2B5EF4-FFF2-40B4-BE49-F238E27FC236}">
                <a16:creationId xmlns:a16="http://schemas.microsoft.com/office/drawing/2014/main" id="{CEEDF6AA-BB72-8980-1106-828DDF6B96D5}"/>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39</a:t>
            </a:fld>
            <a:endParaRPr lang="fr-FR" sz="1050" dirty="0">
              <a:solidFill>
                <a:schemeClr val="bg1"/>
              </a:solidFill>
            </a:endParaRPr>
          </a:p>
        </p:txBody>
      </p:sp>
      <p:sp>
        <p:nvSpPr>
          <p:cNvPr id="7" name="Espace réservé du contenu 2">
            <a:extLst>
              <a:ext uri="{FF2B5EF4-FFF2-40B4-BE49-F238E27FC236}">
                <a16:creationId xmlns:a16="http://schemas.microsoft.com/office/drawing/2014/main" id="{8DDDAD51-09DF-630E-0DA2-2023BEE6511F}"/>
              </a:ext>
            </a:extLst>
          </p:cNvPr>
          <p:cNvSpPr>
            <a:spLocks noGrp="1"/>
          </p:cNvSpPr>
          <p:nvPr>
            <p:ph idx="1"/>
          </p:nvPr>
        </p:nvSpPr>
        <p:spPr>
          <a:xfrm>
            <a:off x="709991" y="1253975"/>
            <a:ext cx="8923866" cy="4787597"/>
          </a:xfrm>
        </p:spPr>
        <p:txBody>
          <a:bodyPr/>
          <a:lstStyle/>
          <a:p>
            <a:r>
              <a:rPr lang="fr-FR" b="1" dirty="0"/>
              <a:t>à chaque fois que l’on repousse la durée de cotisation requise, on la rend toujours moins atteignable pour les femmes</a:t>
            </a:r>
          </a:p>
          <a:p>
            <a:pPr>
              <a:buFont typeface="Wingdings" panose="05000000000000000000" pitchFamily="2" charset="2"/>
              <a:buChar char="Ø"/>
            </a:pPr>
            <a:r>
              <a:rPr lang="fr-FR" sz="1600" dirty="0"/>
              <a:t>Les femmes rencontrent plus de freins et de difficulté à valider une carrière complète : </a:t>
            </a:r>
            <a:r>
              <a:rPr lang="fr-FR" sz="1600" b="1" dirty="0"/>
              <a:t>la charge de la famille, le temps partiel subis </a:t>
            </a:r>
            <a:r>
              <a:rPr lang="fr-FR" sz="1600" dirty="0"/>
              <a:t>(</a:t>
            </a:r>
            <a:r>
              <a:rPr lang="fr-FR" sz="1200" i="1" dirty="0">
                <a:effectLst/>
                <a:latin typeface="Trebuchet MS" panose="020B0603020202020204" pitchFamily="34" charset="0"/>
                <a:ea typeface="Times New Roman" panose="02020603050405020304" pitchFamily="18" charset="0"/>
                <a:cs typeface="Times New Roman" panose="02020603050405020304" pitchFamily="18" charset="0"/>
              </a:rPr>
              <a:t>En 2020, 26 % des femmes salariées à temps partiel le sont pour s’occuper de leurs enfants ou d’une personne dépendante</a:t>
            </a:r>
            <a:r>
              <a:rPr lang="fr-FR" sz="1600" b="1" dirty="0">
                <a:effectLst/>
                <a:latin typeface="Trebuchet MS" panose="020B0603020202020204" pitchFamily="34" charset="0"/>
                <a:ea typeface="Times New Roman" panose="02020603050405020304" pitchFamily="18" charset="0"/>
                <a:cs typeface="Times New Roman" panose="02020603050405020304" pitchFamily="18" charset="0"/>
              </a:rPr>
              <a:t>), la probabilité de devenir aidant </a:t>
            </a:r>
            <a:r>
              <a:rPr lang="fr-FR" sz="1600" dirty="0">
                <a:effectLst/>
                <a:latin typeface="Trebuchet MS" panose="020B0603020202020204" pitchFamily="34" charset="0"/>
                <a:ea typeface="Times New Roman" panose="02020603050405020304" pitchFamily="18" charset="0"/>
                <a:cs typeface="Times New Roman" panose="02020603050405020304" pitchFamily="18" charset="0"/>
              </a:rPr>
              <a:t>pour un proche en perte d’autonomie (</a:t>
            </a:r>
            <a:r>
              <a:rPr lang="fr-FR" sz="1200" i="1" dirty="0">
                <a:latin typeface="Trebuchet MS" panose="020B0603020202020204" pitchFamily="34" charset="0"/>
                <a:cs typeface="Times New Roman" panose="02020603050405020304" pitchFamily="18" charset="0"/>
              </a:rPr>
              <a:t>60% des proches aidants sont des femmes</a:t>
            </a:r>
            <a:r>
              <a:rPr lang="fr-FR" sz="1600" dirty="0">
                <a:effectLst/>
                <a:latin typeface="Trebuchet MS" panose="020B0603020202020204" pitchFamily="34" charset="0"/>
                <a:ea typeface="Times New Roman" panose="02020603050405020304" pitchFamily="18" charset="0"/>
                <a:cs typeface="Times New Roman" panose="02020603050405020304" pitchFamily="18" charset="0"/>
              </a:rPr>
              <a:t>), tous ces évènements sont autant de moments venant impacter la carrière professionnelle des femmes</a:t>
            </a:r>
            <a:endParaRPr lang="fr-FR" sz="1600" dirty="0"/>
          </a:p>
          <a:p>
            <a:endParaRPr lang="fr-FR" dirty="0"/>
          </a:p>
        </p:txBody>
      </p:sp>
      <p:pic>
        <p:nvPicPr>
          <p:cNvPr id="8" name="Image 7">
            <a:extLst>
              <a:ext uri="{FF2B5EF4-FFF2-40B4-BE49-F238E27FC236}">
                <a16:creationId xmlns:a16="http://schemas.microsoft.com/office/drawing/2014/main" id="{BFF26F2F-A426-0632-6481-EE4ACDF3FB92}"/>
              </a:ext>
            </a:extLst>
          </p:cNvPr>
          <p:cNvPicPr>
            <a:picLocks noChangeAspect="1"/>
          </p:cNvPicPr>
          <p:nvPr/>
        </p:nvPicPr>
        <p:blipFill rotWithShape="1">
          <a:blip r:embed="rId2"/>
          <a:srcRect t="7230" r="1515"/>
          <a:stretch/>
        </p:blipFill>
        <p:spPr bwMode="auto">
          <a:xfrm>
            <a:off x="5842870" y="3390265"/>
            <a:ext cx="5213985" cy="3467735"/>
          </a:xfrm>
          <a:prstGeom prst="rect">
            <a:avLst/>
          </a:prstGeom>
          <a:ln>
            <a:noFill/>
          </a:ln>
          <a:extLst>
            <a:ext uri="{53640926-AAD7-44D8-BBD7-CCE9431645EC}">
              <a14:shadowObscured xmlns:a14="http://schemas.microsoft.com/office/drawing/2010/main"/>
            </a:ext>
          </a:extLst>
        </p:spPr>
      </p:pic>
      <p:sp>
        <p:nvSpPr>
          <p:cNvPr id="9" name="Flèche : bas 8">
            <a:extLst>
              <a:ext uri="{FF2B5EF4-FFF2-40B4-BE49-F238E27FC236}">
                <a16:creationId xmlns:a16="http://schemas.microsoft.com/office/drawing/2014/main" id="{ACAD56D0-F425-E78E-387C-3073634BB5D7}"/>
              </a:ext>
            </a:extLst>
          </p:cNvPr>
          <p:cNvSpPr/>
          <p:nvPr/>
        </p:nvSpPr>
        <p:spPr>
          <a:xfrm>
            <a:off x="2435772" y="3429000"/>
            <a:ext cx="461913" cy="678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30340F1C-3214-C3E1-273B-34DAF598298A}"/>
              </a:ext>
            </a:extLst>
          </p:cNvPr>
          <p:cNvSpPr txBox="1"/>
          <p:nvPr/>
        </p:nvSpPr>
        <p:spPr>
          <a:xfrm>
            <a:off x="561374" y="4218537"/>
            <a:ext cx="4176075"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b="1" dirty="0"/>
              <a:t>Les femmes ont donc des carrières plus facilement fragmentées que les hommes.</a:t>
            </a:r>
            <a:r>
              <a:rPr lang="fr-FR" sz="1600" dirty="0"/>
              <a:t> Un phénomène qui s’aggrave plus le temps de cotisation s’allonge donc, du fait du taux d’activité des 50-64 ans et du période de précarité, là aussi particulièrement impactant chez les femmes</a:t>
            </a:r>
          </a:p>
        </p:txBody>
      </p:sp>
      <p:sp>
        <p:nvSpPr>
          <p:cNvPr id="11" name="Flèche : droite 10">
            <a:extLst>
              <a:ext uri="{FF2B5EF4-FFF2-40B4-BE49-F238E27FC236}">
                <a16:creationId xmlns:a16="http://schemas.microsoft.com/office/drawing/2014/main" id="{C8786573-5598-FF82-A439-3CE7BEB48FFF}"/>
              </a:ext>
            </a:extLst>
          </p:cNvPr>
          <p:cNvSpPr/>
          <p:nvPr/>
        </p:nvSpPr>
        <p:spPr>
          <a:xfrm>
            <a:off x="4912245" y="4977350"/>
            <a:ext cx="755829" cy="54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51368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3D690A5-03C7-30A2-2863-A35D2976F88B}"/>
              </a:ext>
            </a:extLst>
          </p:cNvPr>
          <p:cNvSpPr>
            <a:spLocks noGrp="1"/>
          </p:cNvSpPr>
          <p:nvPr>
            <p:ph type="title"/>
          </p:nvPr>
        </p:nvSpPr>
        <p:spPr>
          <a:xfrm>
            <a:off x="1286933" y="364672"/>
            <a:ext cx="10197494" cy="1099457"/>
          </a:xfrm>
        </p:spPr>
        <p:txBody>
          <a:bodyPr>
            <a:normAutofit/>
          </a:bodyPr>
          <a:lstStyle/>
          <a:p>
            <a:r>
              <a:rPr lang="fr-FR" sz="4000" b="1" dirty="0">
                <a:solidFill>
                  <a:srgbClr val="FF0000"/>
                </a:solidFill>
              </a:rPr>
              <a:t>Système actuel de retraite</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79AB04B6-A928-3F8A-0BEC-2A8707E74495}"/>
              </a:ext>
            </a:extLst>
          </p:cNvPr>
          <p:cNvGraphicFramePr>
            <a:graphicFrameLocks noGrp="1"/>
          </p:cNvGraphicFramePr>
          <p:nvPr>
            <p:ph idx="1"/>
            <p:extLst>
              <p:ext uri="{D42A27DB-BD31-4B8C-83A1-F6EECF244321}">
                <p14:modId xmlns:p14="http://schemas.microsoft.com/office/powerpoint/2010/main" val="4152224270"/>
              </p:ext>
            </p:extLst>
          </p:nvPr>
        </p:nvGraphicFramePr>
        <p:xfrm>
          <a:off x="1286932" y="1597981"/>
          <a:ext cx="10107673" cy="4634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id="{83A7E14C-BF36-85B3-C9E5-1D3FA1BBC68E}"/>
              </a:ext>
            </a:extLst>
          </p:cNvPr>
          <p:cNvSpPr>
            <a:spLocks noGrp="1"/>
          </p:cNvSpPr>
          <p:nvPr>
            <p:ph type="sldNum" sz="quarter" idx="12"/>
          </p:nvPr>
        </p:nvSpPr>
        <p:spPr>
          <a:xfrm>
            <a:off x="11160000" y="6120000"/>
            <a:ext cx="683339" cy="365125"/>
          </a:xfrm>
        </p:spPr>
        <p:txBody>
          <a:bodyPr/>
          <a:lstStyle/>
          <a:p>
            <a:fld id="{990378D1-BFFB-437E-BD78-05034E81AEE8}" type="slidenum">
              <a:rPr lang="fr-FR" smtClean="0"/>
              <a:t>4</a:t>
            </a:fld>
            <a:endParaRPr lang="fr-FR"/>
          </a:p>
        </p:txBody>
      </p:sp>
    </p:spTree>
    <p:extLst>
      <p:ext uri="{BB962C8B-B14F-4D97-AF65-F5344CB8AC3E}">
        <p14:creationId xmlns:p14="http://schemas.microsoft.com/office/powerpoint/2010/main" val="649272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3F689-1143-174C-2B37-E2AAA6407D00}"/>
              </a:ext>
            </a:extLst>
          </p:cNvPr>
          <p:cNvSpPr>
            <a:spLocks noGrp="1"/>
          </p:cNvSpPr>
          <p:nvPr>
            <p:ph type="title"/>
          </p:nvPr>
        </p:nvSpPr>
        <p:spPr>
          <a:xfrm>
            <a:off x="592666" y="173171"/>
            <a:ext cx="8596668" cy="660400"/>
          </a:xfrm>
        </p:spPr>
        <p:txBody>
          <a:bodyPr/>
          <a:lstStyle/>
          <a:p>
            <a:r>
              <a:rPr lang="fr-FR" dirty="0"/>
              <a:t>Supprimer les régimes spéciaux (1/2)</a:t>
            </a:r>
          </a:p>
        </p:txBody>
      </p:sp>
      <p:sp>
        <p:nvSpPr>
          <p:cNvPr id="3" name="Espace réservé du contenu 2">
            <a:extLst>
              <a:ext uri="{FF2B5EF4-FFF2-40B4-BE49-F238E27FC236}">
                <a16:creationId xmlns:a16="http://schemas.microsoft.com/office/drawing/2014/main" id="{C8604004-5FEC-D4B7-00D3-D602C26E0078}"/>
              </a:ext>
            </a:extLst>
          </p:cNvPr>
          <p:cNvSpPr>
            <a:spLocks noGrp="1"/>
          </p:cNvSpPr>
          <p:nvPr>
            <p:ph idx="1"/>
          </p:nvPr>
        </p:nvSpPr>
        <p:spPr>
          <a:xfrm>
            <a:off x="263966" y="1127407"/>
            <a:ext cx="9254067" cy="5470336"/>
          </a:xfrm>
        </p:spPr>
        <p:txBody>
          <a:bodyPr>
            <a:normAutofit/>
          </a:bodyPr>
          <a:lstStyle/>
          <a:p>
            <a:r>
              <a:rPr lang="fr-FR" sz="2000" dirty="0"/>
              <a:t>Un </a:t>
            </a:r>
            <a:r>
              <a:rPr lang="fr-FR" sz="2000" b="1" i="1" dirty="0"/>
              <a:t>dimension systémique </a:t>
            </a:r>
            <a:r>
              <a:rPr lang="fr-FR" sz="2000" dirty="0"/>
              <a:t>en lien avec :</a:t>
            </a:r>
          </a:p>
          <a:p>
            <a:pPr lvl="1"/>
            <a:r>
              <a:rPr lang="fr-FR" sz="1800" dirty="0"/>
              <a:t>La suppression des statuts professionnels </a:t>
            </a:r>
          </a:p>
          <a:p>
            <a:pPr lvl="1"/>
            <a:r>
              <a:rPr lang="fr-FR" sz="1800" dirty="0"/>
              <a:t>Privatisation des entreprises publiques et des services publics </a:t>
            </a:r>
          </a:p>
          <a:p>
            <a:pPr lvl="1"/>
            <a:r>
              <a:rPr lang="fr-FR" sz="1800" dirty="0"/>
              <a:t>La disparation de secteurs d’activités qui ont rendus possible développement économique (exemple : les mines)</a:t>
            </a:r>
          </a:p>
          <a:p>
            <a:pPr marL="457200" lvl="1" indent="0">
              <a:buNone/>
            </a:pPr>
            <a:endParaRPr lang="fr-FR" sz="1800" dirty="0"/>
          </a:p>
          <a:p>
            <a:r>
              <a:rPr lang="fr-FR" sz="2000" dirty="0"/>
              <a:t>Des </a:t>
            </a:r>
            <a:r>
              <a:rPr lang="fr-FR" sz="2000" b="1" i="1" dirty="0"/>
              <a:t>difficultés budgétaires contestables </a:t>
            </a:r>
            <a:r>
              <a:rPr lang="fr-FR" sz="2000" dirty="0"/>
              <a:t>:</a:t>
            </a:r>
          </a:p>
          <a:p>
            <a:pPr lvl="1"/>
            <a:r>
              <a:rPr lang="fr-FR" sz="1800" dirty="0"/>
              <a:t>Les régimes spéciaux surcotisent et contribuent donc largement</a:t>
            </a:r>
          </a:p>
          <a:p>
            <a:pPr lvl="1"/>
            <a:r>
              <a:rPr lang="fr-FR" sz="1800" dirty="0"/>
              <a:t>La suppression des statuts, les embauches en dehors du statut le recul des embauches détériorent le ratio cotisants/retraités et les ressources des régimes</a:t>
            </a:r>
          </a:p>
          <a:p>
            <a:pPr lvl="1" algn="just"/>
            <a:r>
              <a:rPr lang="fr-FR" sz="1800" dirty="0"/>
              <a:t>Un surcoût temporaire : Des régimes en extinction ou avec des ratios (cotisants/retraités) qui vont se stabiliser</a:t>
            </a:r>
          </a:p>
          <a:p>
            <a:pPr lvl="1" algn="just"/>
            <a:r>
              <a:rPr lang="fr-FR" sz="1800" dirty="0"/>
              <a:t>Un pseudo surcoût aujourd’hui qui ne fait que refléter le coût d’un développement économique passé </a:t>
            </a:r>
          </a:p>
        </p:txBody>
      </p:sp>
      <p:sp>
        <p:nvSpPr>
          <p:cNvPr id="4" name="Espace réservé du numéro de diapositive 3">
            <a:extLst>
              <a:ext uri="{FF2B5EF4-FFF2-40B4-BE49-F238E27FC236}">
                <a16:creationId xmlns:a16="http://schemas.microsoft.com/office/drawing/2014/main" id="{DED17624-02F9-6831-7820-61805D567739}"/>
              </a:ext>
            </a:extLst>
          </p:cNvPr>
          <p:cNvSpPr>
            <a:spLocks noGrp="1"/>
          </p:cNvSpPr>
          <p:nvPr>
            <p:ph type="sldNum" sz="quarter" idx="12"/>
          </p:nvPr>
        </p:nvSpPr>
        <p:spPr>
          <a:xfrm>
            <a:off x="11160000" y="6120000"/>
            <a:ext cx="683339" cy="365125"/>
          </a:xfrm>
        </p:spPr>
        <p:txBody>
          <a:bodyPr/>
          <a:lstStyle/>
          <a:p>
            <a:fld id="{990378D1-BFFB-437E-BD78-05034E81AEE8}" type="slidenum">
              <a:rPr lang="fr-FR" smtClean="0">
                <a:solidFill>
                  <a:schemeClr val="bg1"/>
                </a:solidFill>
              </a:rPr>
              <a:t>40</a:t>
            </a:fld>
            <a:endParaRPr lang="fr-FR" dirty="0">
              <a:solidFill>
                <a:schemeClr val="bg1"/>
              </a:solidFill>
            </a:endParaRPr>
          </a:p>
        </p:txBody>
      </p:sp>
    </p:spTree>
    <p:extLst>
      <p:ext uri="{BB962C8B-B14F-4D97-AF65-F5344CB8AC3E}">
        <p14:creationId xmlns:p14="http://schemas.microsoft.com/office/powerpoint/2010/main" val="3583209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3F689-1143-174C-2B37-E2AAA6407D00}"/>
              </a:ext>
            </a:extLst>
          </p:cNvPr>
          <p:cNvSpPr>
            <a:spLocks noGrp="1"/>
          </p:cNvSpPr>
          <p:nvPr>
            <p:ph type="title"/>
          </p:nvPr>
        </p:nvSpPr>
        <p:spPr>
          <a:xfrm>
            <a:off x="592666" y="173171"/>
            <a:ext cx="8596668" cy="660400"/>
          </a:xfrm>
        </p:spPr>
        <p:txBody>
          <a:bodyPr/>
          <a:lstStyle/>
          <a:p>
            <a:r>
              <a:rPr lang="fr-FR" dirty="0"/>
              <a:t>Supprimer les régimes spéciaux (2/2)</a:t>
            </a:r>
          </a:p>
        </p:txBody>
      </p:sp>
      <p:sp>
        <p:nvSpPr>
          <p:cNvPr id="3" name="Espace réservé du contenu 2">
            <a:extLst>
              <a:ext uri="{FF2B5EF4-FFF2-40B4-BE49-F238E27FC236}">
                <a16:creationId xmlns:a16="http://schemas.microsoft.com/office/drawing/2014/main" id="{C8604004-5FEC-D4B7-00D3-D602C26E0078}"/>
              </a:ext>
            </a:extLst>
          </p:cNvPr>
          <p:cNvSpPr>
            <a:spLocks noGrp="1"/>
          </p:cNvSpPr>
          <p:nvPr>
            <p:ph idx="1"/>
          </p:nvPr>
        </p:nvSpPr>
        <p:spPr>
          <a:xfrm>
            <a:off x="592666" y="1308703"/>
            <a:ext cx="9254067" cy="3959983"/>
          </a:xfrm>
        </p:spPr>
        <p:txBody>
          <a:bodyPr>
            <a:normAutofit/>
          </a:bodyPr>
          <a:lstStyle/>
          <a:p>
            <a:r>
              <a:rPr lang="fr-FR" sz="2000" dirty="0"/>
              <a:t>Un </a:t>
            </a:r>
            <a:r>
              <a:rPr lang="fr-FR" sz="2000" b="1" i="1" dirty="0"/>
              <a:t>recul des droits importants </a:t>
            </a:r>
            <a:r>
              <a:rPr lang="fr-FR" sz="2000" dirty="0"/>
              <a:t>: d’âges moyens de départ allant aujourd’hui de 54 à 56 ans (catégories actives ou conduite) ou vers 60 ans vers un âge à 62,63, 65 ?!</a:t>
            </a:r>
          </a:p>
          <a:p>
            <a:pPr marL="0" indent="0">
              <a:buNone/>
            </a:pPr>
            <a:endParaRPr lang="fr-FR" dirty="0"/>
          </a:p>
          <a:p>
            <a:r>
              <a:rPr lang="fr-FR" sz="2000" dirty="0"/>
              <a:t>Supprimer les régimes spéciaux c’est </a:t>
            </a:r>
            <a:r>
              <a:rPr lang="fr-FR" sz="2000" b="1" i="1" dirty="0"/>
              <a:t>mettre en danger la santé des travailleurs </a:t>
            </a:r>
            <a:r>
              <a:rPr lang="fr-FR" sz="2000" dirty="0"/>
              <a:t>de ces secteurs : les régimes spéciaux sont des régimes pionniers en matière de reconnaissance de pénibilité du travail </a:t>
            </a:r>
          </a:p>
          <a:p>
            <a:pPr lvl="1">
              <a:buFont typeface="Wingdings" panose="05000000000000000000" pitchFamily="2" charset="2"/>
              <a:buChar char="Ø"/>
            </a:pPr>
            <a:r>
              <a:rPr lang="fr-FR" sz="1800" dirty="0"/>
              <a:t>3x8h, horaires décalés, stress et responsabilités fortes, expositions aux risques chimiques, etc. </a:t>
            </a:r>
          </a:p>
        </p:txBody>
      </p:sp>
      <p:sp>
        <p:nvSpPr>
          <p:cNvPr id="4" name="Espace réservé du numéro de diapositive 3">
            <a:extLst>
              <a:ext uri="{FF2B5EF4-FFF2-40B4-BE49-F238E27FC236}">
                <a16:creationId xmlns:a16="http://schemas.microsoft.com/office/drawing/2014/main" id="{DED17624-02F9-6831-7820-61805D567739}"/>
              </a:ext>
            </a:extLst>
          </p:cNvPr>
          <p:cNvSpPr>
            <a:spLocks noGrp="1"/>
          </p:cNvSpPr>
          <p:nvPr>
            <p:ph type="sldNum" sz="quarter" idx="12"/>
          </p:nvPr>
        </p:nvSpPr>
        <p:spPr>
          <a:xfrm>
            <a:off x="11160000" y="6120000"/>
            <a:ext cx="683339" cy="365125"/>
          </a:xfrm>
        </p:spPr>
        <p:txBody>
          <a:bodyPr/>
          <a:lstStyle/>
          <a:p>
            <a:fld id="{990378D1-BFFB-437E-BD78-05034E81AEE8}" type="slidenum">
              <a:rPr lang="fr-FR" smtClean="0">
                <a:solidFill>
                  <a:schemeClr val="bg1"/>
                </a:solidFill>
              </a:rPr>
              <a:t>41</a:t>
            </a:fld>
            <a:endParaRPr lang="fr-FR" dirty="0">
              <a:solidFill>
                <a:schemeClr val="bg1"/>
              </a:solidFill>
            </a:endParaRPr>
          </a:p>
        </p:txBody>
      </p:sp>
    </p:spTree>
    <p:extLst>
      <p:ext uri="{BB962C8B-B14F-4D97-AF65-F5344CB8AC3E}">
        <p14:creationId xmlns:p14="http://schemas.microsoft.com/office/powerpoint/2010/main" val="3062190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8775F9-2F56-C885-7020-1BC66D508ECC}"/>
              </a:ext>
            </a:extLst>
          </p:cNvPr>
          <p:cNvSpPr>
            <a:spLocks noGrp="1"/>
          </p:cNvSpPr>
          <p:nvPr>
            <p:ph type="title"/>
          </p:nvPr>
        </p:nvSpPr>
        <p:spPr>
          <a:xfrm>
            <a:off x="677334" y="326571"/>
            <a:ext cx="8596668" cy="1320800"/>
          </a:xfrm>
        </p:spPr>
        <p:txBody>
          <a:bodyPr/>
          <a:lstStyle/>
          <a:p>
            <a:r>
              <a:rPr lang="fr-FR" dirty="0"/>
              <a:t>Pénibilité/contraintes d’exercice des métiers (1/2)</a:t>
            </a:r>
          </a:p>
        </p:txBody>
      </p:sp>
      <p:sp>
        <p:nvSpPr>
          <p:cNvPr id="4" name="Espace réservé du numéro de diapositive 3">
            <a:extLst>
              <a:ext uri="{FF2B5EF4-FFF2-40B4-BE49-F238E27FC236}">
                <a16:creationId xmlns:a16="http://schemas.microsoft.com/office/drawing/2014/main" id="{8B72187E-02E0-3BD8-24D2-CFF6E011CE03}"/>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42</a:t>
            </a:fld>
            <a:endParaRPr lang="fr-FR" dirty="0">
              <a:solidFill>
                <a:schemeClr val="bg1"/>
              </a:solidFill>
            </a:endParaRPr>
          </a:p>
        </p:txBody>
      </p:sp>
      <p:sp>
        <p:nvSpPr>
          <p:cNvPr id="7" name="Espace réservé du contenu 2">
            <a:extLst>
              <a:ext uri="{FF2B5EF4-FFF2-40B4-BE49-F238E27FC236}">
                <a16:creationId xmlns:a16="http://schemas.microsoft.com/office/drawing/2014/main" id="{A3A579DA-28E0-EE15-19C2-059D4D05F111}"/>
              </a:ext>
            </a:extLst>
          </p:cNvPr>
          <p:cNvSpPr txBox="1">
            <a:spLocks/>
          </p:cNvSpPr>
          <p:nvPr/>
        </p:nvSpPr>
        <p:spPr>
          <a:xfrm>
            <a:off x="348661" y="1762850"/>
            <a:ext cx="9023939" cy="38215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r-FR" b="1" dirty="0"/>
              <a:t>Le C2P, qui individualise les droits des salariés, n’est pas dédié à la retraite puisqu’il a avant tout pour objectif la réinsertion professionnelle et l’employabilité de ces derniers</a:t>
            </a:r>
            <a:r>
              <a:rPr lang="fr-FR" dirty="0"/>
              <a:t>. </a:t>
            </a:r>
          </a:p>
          <a:p>
            <a:pPr lvl="1" algn="just">
              <a:buFont typeface="Wingdings" panose="05000000000000000000" pitchFamily="2" charset="2"/>
              <a:buChar char="Ø"/>
            </a:pPr>
            <a:r>
              <a:rPr lang="fr-FR" sz="1800" u="sng" dirty="0"/>
              <a:t>les points de ce compte </a:t>
            </a:r>
            <a:r>
              <a:rPr lang="fr-FR" sz="1800" dirty="0"/>
              <a:t>(100 au maximum) </a:t>
            </a:r>
            <a:r>
              <a:rPr lang="fr-FR" sz="1800" u="sng" dirty="0"/>
              <a:t>doivent avant tout servir à se former pour une reconversion professionnelle </a:t>
            </a:r>
            <a:r>
              <a:rPr lang="fr-FR" sz="1800" dirty="0"/>
              <a:t>(obligation pour les 20 premiers points) ou aménager une fin de carrière par du temps partiel. </a:t>
            </a:r>
          </a:p>
          <a:p>
            <a:pPr lvl="1" algn="just">
              <a:buFont typeface="Wingdings" panose="05000000000000000000" pitchFamily="2" charset="2"/>
              <a:buChar char="Ø"/>
            </a:pPr>
            <a:r>
              <a:rPr lang="fr-FR" sz="1800" dirty="0"/>
              <a:t>Il faut cumuler plusieurs critères de pénibilité sur le poste de travail pour acquérir au maximum ces 100 points, </a:t>
            </a:r>
            <a:r>
              <a:rPr lang="fr-FR" sz="1800" u="sng" dirty="0"/>
              <a:t>or ces critères sont passés de 10 à 6 en 2017 sur décision de l’actuel gouvernement </a:t>
            </a:r>
            <a:r>
              <a:rPr lang="fr-FR" sz="1800" dirty="0"/>
              <a:t>(la manutention de charges, les postures pénibles, les vibrations mécaniques et les risques chimiques ont été supprimés par exemple).</a:t>
            </a:r>
          </a:p>
        </p:txBody>
      </p:sp>
    </p:spTree>
    <p:extLst>
      <p:ext uri="{BB962C8B-B14F-4D97-AF65-F5344CB8AC3E}">
        <p14:creationId xmlns:p14="http://schemas.microsoft.com/office/powerpoint/2010/main" val="719864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8775F9-2F56-C885-7020-1BC66D508ECC}"/>
              </a:ext>
            </a:extLst>
          </p:cNvPr>
          <p:cNvSpPr>
            <a:spLocks noGrp="1"/>
          </p:cNvSpPr>
          <p:nvPr>
            <p:ph type="title"/>
          </p:nvPr>
        </p:nvSpPr>
        <p:spPr>
          <a:xfrm>
            <a:off x="677334" y="326571"/>
            <a:ext cx="8596668" cy="1320800"/>
          </a:xfrm>
        </p:spPr>
        <p:txBody>
          <a:bodyPr/>
          <a:lstStyle/>
          <a:p>
            <a:r>
              <a:rPr lang="fr-FR" dirty="0"/>
              <a:t>Pénibilité/contraintes d’exercice des métiers (2/2)</a:t>
            </a:r>
          </a:p>
        </p:txBody>
      </p:sp>
      <p:sp>
        <p:nvSpPr>
          <p:cNvPr id="4" name="Espace réservé du numéro de diapositive 3">
            <a:extLst>
              <a:ext uri="{FF2B5EF4-FFF2-40B4-BE49-F238E27FC236}">
                <a16:creationId xmlns:a16="http://schemas.microsoft.com/office/drawing/2014/main" id="{8B72187E-02E0-3BD8-24D2-CFF6E011CE03}"/>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43</a:t>
            </a:fld>
            <a:endParaRPr lang="fr-FR" dirty="0">
              <a:solidFill>
                <a:schemeClr val="bg1"/>
              </a:solidFill>
            </a:endParaRPr>
          </a:p>
        </p:txBody>
      </p:sp>
      <p:sp>
        <p:nvSpPr>
          <p:cNvPr id="8" name="Espace réservé du contenu 2">
            <a:extLst>
              <a:ext uri="{FF2B5EF4-FFF2-40B4-BE49-F238E27FC236}">
                <a16:creationId xmlns:a16="http://schemas.microsoft.com/office/drawing/2014/main" id="{1E36CC6D-BFAF-79D9-D8A1-073A45787EDB}"/>
              </a:ext>
            </a:extLst>
          </p:cNvPr>
          <p:cNvSpPr txBox="1">
            <a:spLocks/>
          </p:cNvSpPr>
          <p:nvPr/>
        </p:nvSpPr>
        <p:spPr>
          <a:xfrm>
            <a:off x="677334" y="1762850"/>
            <a:ext cx="9674980" cy="4357150"/>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r-FR" b="1" dirty="0"/>
              <a:t>Les dispositifs de retraite anticipées, déjà défaillants avec une retraite à 62 ans, le seront encore plus avec un âge plus avancé et une durée de cotisation allongée.</a:t>
            </a:r>
          </a:p>
          <a:p>
            <a:pPr marL="457200" lvl="1" indent="0" algn="just">
              <a:buNone/>
            </a:pPr>
            <a:r>
              <a:rPr lang="fr-FR" sz="1800" u="sng" dirty="0"/>
              <a:t>Par exemple</a:t>
            </a:r>
            <a:r>
              <a:rPr lang="fr-FR" sz="1800" dirty="0"/>
              <a:t> -&gt; </a:t>
            </a:r>
            <a:r>
              <a:rPr lang="fr-FR" sz="1800" u="sng" dirty="0"/>
              <a:t>les retraites anticipées pour les </a:t>
            </a:r>
            <a:r>
              <a:rPr lang="fr-FR" sz="1800" u="sng" dirty="0" err="1"/>
              <a:t>travailleur.euses</a:t>
            </a:r>
            <a:r>
              <a:rPr lang="fr-FR" sz="1800" u="sng" dirty="0"/>
              <a:t> handicapé.es</a:t>
            </a:r>
            <a:r>
              <a:rPr lang="fr-FR" sz="1800" dirty="0"/>
              <a:t> </a:t>
            </a:r>
          </a:p>
          <a:p>
            <a:pPr lvl="1" algn="just">
              <a:buFont typeface="Wingdings" panose="05000000000000000000" pitchFamily="2" charset="2"/>
              <a:buChar char="Ø"/>
            </a:pPr>
            <a:r>
              <a:rPr lang="fr-FR" sz="1800" dirty="0"/>
              <a:t>Le compte de trimestres est soumis à un nombre plancher (une différence de 20 trimestres maximum est tolérée entre le nombre de trimestres cotisés et le nombre de trimestres assimilés). </a:t>
            </a:r>
          </a:p>
          <a:p>
            <a:pPr lvl="1" algn="just">
              <a:buFont typeface="Wingdings" panose="05000000000000000000" pitchFamily="2" charset="2"/>
              <a:buChar char="Ø"/>
            </a:pPr>
            <a:r>
              <a:rPr lang="fr-FR" sz="1800" dirty="0"/>
              <a:t>Si un travailleur handicapé a passé plus de 5 années en maladie ou en chômage (correspondant donc à 21 trimestres), il ne peut pas prétendre à une retraite anticipée. </a:t>
            </a:r>
          </a:p>
          <a:p>
            <a:pPr marL="0" indent="0" algn="just">
              <a:buNone/>
            </a:pPr>
            <a:r>
              <a:rPr lang="fr-FR" b="1" dirty="0">
                <a:solidFill>
                  <a:schemeClr val="accent1">
                    <a:lumMod val="50000"/>
                  </a:schemeClr>
                </a:solidFill>
              </a:rPr>
              <a:t>Les personnes en situation de handicap passent en moyenne 8,5 années sans emploi après 50 ans (contre 1,8 ans pour l’ensemble de la population). </a:t>
            </a:r>
          </a:p>
          <a:p>
            <a:pPr marL="0" indent="0" algn="just">
              <a:buNone/>
            </a:pPr>
            <a:r>
              <a:rPr lang="fr-FR" b="1" dirty="0">
                <a:solidFill>
                  <a:schemeClr val="accent1">
                    <a:lumMod val="50000"/>
                  </a:schemeClr>
                </a:solidFill>
              </a:rPr>
              <a:t>Allonger le période de précarité sera donc fatale pour les </a:t>
            </a:r>
            <a:r>
              <a:rPr lang="fr-FR" b="1" dirty="0" err="1">
                <a:solidFill>
                  <a:schemeClr val="accent1">
                    <a:lumMod val="50000"/>
                  </a:schemeClr>
                </a:solidFill>
              </a:rPr>
              <a:t>travailleur.euses</a:t>
            </a:r>
            <a:r>
              <a:rPr lang="fr-FR" b="1" dirty="0">
                <a:solidFill>
                  <a:schemeClr val="accent1">
                    <a:lumMod val="50000"/>
                  </a:schemeClr>
                </a:solidFill>
              </a:rPr>
              <a:t> handicapé.es !</a:t>
            </a:r>
          </a:p>
        </p:txBody>
      </p:sp>
    </p:spTree>
    <p:extLst>
      <p:ext uri="{BB962C8B-B14F-4D97-AF65-F5344CB8AC3E}">
        <p14:creationId xmlns:p14="http://schemas.microsoft.com/office/powerpoint/2010/main" val="2994166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C1373-B726-F7F4-6CB5-C86ABA53951E}"/>
              </a:ext>
            </a:extLst>
          </p:cNvPr>
          <p:cNvSpPr txBox="1">
            <a:spLocks noGrp="1"/>
          </p:cNvSpPr>
          <p:nvPr>
            <p:ph type="title"/>
          </p:nvPr>
        </p:nvSpPr>
        <p:spPr>
          <a:xfrm>
            <a:off x="459620" y="315177"/>
            <a:ext cx="8596668" cy="1320800"/>
          </a:xfrm>
        </p:spPr>
        <p:txBody>
          <a:bodyPr>
            <a:noAutofit/>
          </a:bodyPr>
          <a:lstStyle/>
          <a:p>
            <a:pPr lvl="0"/>
            <a:r>
              <a:rPr lang="fr-FR" sz="2800" b="1" dirty="0"/>
              <a:t>Et sinon quel effet aurait la retraite à 65 de macron pour chacun ?</a:t>
            </a:r>
            <a:br>
              <a:rPr lang="fr-FR" sz="2400" b="1" i="1" dirty="0"/>
            </a:br>
            <a:r>
              <a:rPr lang="fr-FR" sz="2400" i="1" dirty="0"/>
              <a:t>Simulateur du Collectif nos retraites</a:t>
            </a:r>
          </a:p>
        </p:txBody>
      </p:sp>
      <p:sp>
        <p:nvSpPr>
          <p:cNvPr id="3" name="Espace réservé du contenu 2">
            <a:extLst>
              <a:ext uri="{FF2B5EF4-FFF2-40B4-BE49-F238E27FC236}">
                <a16:creationId xmlns:a16="http://schemas.microsoft.com/office/drawing/2014/main" id="{6A77497D-E556-2FEA-1835-30572650F50C}"/>
              </a:ext>
            </a:extLst>
          </p:cNvPr>
          <p:cNvSpPr txBox="1">
            <a:spLocks noGrp="1"/>
          </p:cNvSpPr>
          <p:nvPr>
            <p:ph idx="1"/>
          </p:nvPr>
        </p:nvSpPr>
        <p:spPr>
          <a:xfrm>
            <a:off x="677334" y="2659576"/>
            <a:ext cx="8596668" cy="3880773"/>
          </a:xfrm>
        </p:spPr>
        <p:txBody>
          <a:bodyPr>
            <a:normAutofit lnSpcReduction="10000"/>
          </a:bodyPr>
          <a:lstStyle/>
          <a:p>
            <a:pPr marL="0" lvl="0" indent="0">
              <a:buNone/>
            </a:pPr>
            <a:endParaRPr lang="fr-FR" sz="1800" dirty="0">
              <a:hlinkClick r:id="rId2"/>
            </a:endParaRPr>
          </a:p>
          <a:p>
            <a:pPr marL="0" lvl="0" indent="0">
              <a:buNone/>
            </a:pPr>
            <a:endParaRPr lang="fr-FR" dirty="0">
              <a:hlinkClick r:id="rId2"/>
            </a:endParaRPr>
          </a:p>
          <a:p>
            <a:pPr marL="0" lvl="0" indent="0">
              <a:buNone/>
            </a:pPr>
            <a:endParaRPr lang="fr-FR" sz="1800" dirty="0">
              <a:hlinkClick r:id="rId2"/>
            </a:endParaRPr>
          </a:p>
          <a:p>
            <a:pPr marL="0" lvl="0" indent="0">
              <a:buNone/>
            </a:pPr>
            <a:endParaRPr lang="fr-FR" dirty="0">
              <a:hlinkClick r:id="rId2"/>
            </a:endParaRPr>
          </a:p>
          <a:p>
            <a:pPr marL="0" lvl="0" indent="0">
              <a:buNone/>
            </a:pPr>
            <a:endParaRPr lang="fr-FR" sz="1800" dirty="0">
              <a:hlinkClick r:id="rId2"/>
            </a:endParaRPr>
          </a:p>
          <a:p>
            <a:pPr marL="0" lvl="0" indent="0">
              <a:buNone/>
            </a:pPr>
            <a:endParaRPr lang="fr-FR" dirty="0">
              <a:hlinkClick r:id="rId2"/>
            </a:endParaRPr>
          </a:p>
          <a:p>
            <a:pPr marL="0" lvl="0" indent="0">
              <a:buNone/>
            </a:pPr>
            <a:endParaRPr lang="fr-FR" sz="1800" dirty="0">
              <a:hlinkClick r:id="rId2"/>
            </a:endParaRPr>
          </a:p>
          <a:p>
            <a:pPr marL="0" lvl="0" indent="0">
              <a:buNone/>
            </a:pPr>
            <a:endParaRPr lang="fr-FR" dirty="0">
              <a:hlinkClick r:id="rId2"/>
            </a:endParaRPr>
          </a:p>
          <a:p>
            <a:pPr marL="0" lvl="0" indent="0">
              <a:buNone/>
            </a:pPr>
            <a:endParaRPr lang="fr-FR" sz="1800" dirty="0">
              <a:hlinkClick r:id="rId2"/>
            </a:endParaRPr>
          </a:p>
          <a:p>
            <a:pPr marL="0" lvl="0" indent="0" algn="ctr">
              <a:buNone/>
            </a:pPr>
            <a:r>
              <a:rPr lang="fr-FR" sz="1800" dirty="0">
                <a:hlinkClick r:id="rId2"/>
              </a:rPr>
              <a:t>https://nosretraites-simulateur-cas-types.netlify.app/</a:t>
            </a:r>
            <a:endParaRPr lang="fr-FR" sz="1800" dirty="0"/>
          </a:p>
          <a:p>
            <a:pPr marL="0" lvl="0" indent="0">
              <a:buNone/>
            </a:pPr>
            <a:endParaRPr lang="fr-FR" sz="1800" dirty="0"/>
          </a:p>
        </p:txBody>
      </p:sp>
      <p:sp>
        <p:nvSpPr>
          <p:cNvPr id="4" name="Espace réservé du numéro de diapositive 3">
            <a:extLst>
              <a:ext uri="{FF2B5EF4-FFF2-40B4-BE49-F238E27FC236}">
                <a16:creationId xmlns:a16="http://schemas.microsoft.com/office/drawing/2014/main" id="{976E798A-3FDF-A2AC-F50E-EFC4178EEFCD}"/>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44</a:t>
            </a:fld>
            <a:endParaRPr lang="fr-FR" dirty="0">
              <a:solidFill>
                <a:schemeClr val="bg1"/>
              </a:solidFill>
            </a:endParaRPr>
          </a:p>
        </p:txBody>
      </p:sp>
      <p:pic>
        <p:nvPicPr>
          <p:cNvPr id="5" name="Image 4">
            <a:extLst>
              <a:ext uri="{FF2B5EF4-FFF2-40B4-BE49-F238E27FC236}">
                <a16:creationId xmlns:a16="http://schemas.microsoft.com/office/drawing/2014/main" id="{DA41421C-6EFE-03FD-7E38-49B6D0097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pic>
        <p:nvPicPr>
          <p:cNvPr id="9" name="Image 8">
            <a:extLst>
              <a:ext uri="{FF2B5EF4-FFF2-40B4-BE49-F238E27FC236}">
                <a16:creationId xmlns:a16="http://schemas.microsoft.com/office/drawing/2014/main" id="{05E08535-328C-7533-2CFD-36FA30F0F6FE}"/>
              </a:ext>
            </a:extLst>
          </p:cNvPr>
          <p:cNvPicPr>
            <a:picLocks noChangeAspect="1"/>
          </p:cNvPicPr>
          <p:nvPr/>
        </p:nvPicPr>
        <p:blipFill rotWithShape="1">
          <a:blip r:embed="rId4"/>
          <a:srcRect l="27493" t="18929" r="27229" b="10474"/>
          <a:stretch/>
        </p:blipFill>
        <p:spPr>
          <a:xfrm>
            <a:off x="2740415" y="1785257"/>
            <a:ext cx="4671547" cy="4097166"/>
          </a:xfrm>
          <a:prstGeom prst="rect">
            <a:avLst/>
          </a:prstGeom>
        </p:spPr>
      </p:pic>
    </p:spTree>
    <p:extLst>
      <p:ext uri="{BB962C8B-B14F-4D97-AF65-F5344CB8AC3E}">
        <p14:creationId xmlns:p14="http://schemas.microsoft.com/office/powerpoint/2010/main" val="245553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DDBB5-5C8B-C9E3-0754-DE9C8F72CAFE}"/>
              </a:ext>
            </a:extLst>
          </p:cNvPr>
          <p:cNvSpPr>
            <a:spLocks noGrp="1"/>
          </p:cNvSpPr>
          <p:nvPr>
            <p:ph type="title"/>
          </p:nvPr>
        </p:nvSpPr>
        <p:spPr>
          <a:xfrm>
            <a:off x="677334" y="388318"/>
            <a:ext cx="8596668" cy="1320800"/>
          </a:xfrm>
        </p:spPr>
        <p:txBody>
          <a:bodyPr/>
          <a:lstStyle/>
          <a:p>
            <a:r>
              <a:rPr lang="fr-FR" b="1" dirty="0"/>
              <a:t>Le retour en force de la capitalisation?</a:t>
            </a:r>
          </a:p>
        </p:txBody>
      </p:sp>
      <p:sp>
        <p:nvSpPr>
          <p:cNvPr id="5" name="Espace réservé du contenu 4">
            <a:extLst>
              <a:ext uri="{FF2B5EF4-FFF2-40B4-BE49-F238E27FC236}">
                <a16:creationId xmlns:a16="http://schemas.microsoft.com/office/drawing/2014/main" id="{755549CC-7B7A-3442-593B-CC3C83A67055}"/>
              </a:ext>
            </a:extLst>
          </p:cNvPr>
          <p:cNvSpPr>
            <a:spLocks noGrp="1"/>
          </p:cNvSpPr>
          <p:nvPr>
            <p:ph sz="half" idx="1"/>
          </p:nvPr>
        </p:nvSpPr>
        <p:spPr>
          <a:xfrm>
            <a:off x="524126" y="2022764"/>
            <a:ext cx="4184035" cy="4341870"/>
          </a:xfrm>
        </p:spPr>
        <p:txBody>
          <a:bodyPr>
            <a:normAutofit/>
          </a:bodyPr>
          <a:lstStyle/>
          <a:p>
            <a:pPr marL="0" indent="0">
              <a:buNone/>
            </a:pPr>
            <a:r>
              <a:rPr lang="fr-FR" dirty="0"/>
              <a:t>Le gouvernement dit vouloir sauver notre système par répartition mais : </a:t>
            </a:r>
          </a:p>
          <a:p>
            <a:r>
              <a:rPr lang="fr-FR" dirty="0"/>
              <a:t>Il affaibli le niveau des pensions</a:t>
            </a:r>
          </a:p>
          <a:p>
            <a:r>
              <a:rPr lang="fr-FR" dirty="0"/>
              <a:t>Il rend de plus en plus inaccessible la possibilité d'avoir une carrière complète</a:t>
            </a:r>
          </a:p>
          <a:p>
            <a:pPr marL="0" indent="0">
              <a:buNone/>
            </a:pPr>
            <a:endParaRPr lang="fr-FR" dirty="0"/>
          </a:p>
          <a:p>
            <a:pPr marL="0" indent="0">
              <a:buNone/>
            </a:pPr>
            <a:r>
              <a:rPr lang="fr-FR" dirty="0"/>
              <a:t>Au final, il propose devrait proposer de </a:t>
            </a:r>
            <a:r>
              <a:rPr lang="fr-FR" b="1" dirty="0"/>
              <a:t>développer la capitalisation pour répondre à la pression des fonds de pensions!</a:t>
            </a:r>
          </a:p>
          <a:p>
            <a:endParaRPr lang="fr-FR" dirty="0"/>
          </a:p>
        </p:txBody>
      </p:sp>
      <p:sp>
        <p:nvSpPr>
          <p:cNvPr id="6" name="Espace réservé du contenu 5">
            <a:extLst>
              <a:ext uri="{FF2B5EF4-FFF2-40B4-BE49-F238E27FC236}">
                <a16:creationId xmlns:a16="http://schemas.microsoft.com/office/drawing/2014/main" id="{5C60B71C-C232-8AF7-6770-3B52138A98FF}"/>
              </a:ext>
            </a:extLst>
          </p:cNvPr>
          <p:cNvSpPr>
            <a:spLocks noGrp="1"/>
          </p:cNvSpPr>
          <p:nvPr>
            <p:ph sz="half" idx="2"/>
          </p:nvPr>
        </p:nvSpPr>
        <p:spPr>
          <a:xfrm>
            <a:off x="4708161" y="1395471"/>
            <a:ext cx="5470312" cy="5171584"/>
          </a:xfrm>
        </p:spPr>
        <p:txBody>
          <a:bodyPr>
            <a:normAutofit/>
          </a:bodyPr>
          <a:lstStyle/>
          <a:p>
            <a:pPr marL="0" indent="0">
              <a:buNone/>
            </a:pPr>
            <a:r>
              <a:rPr lang="fr-FR" b="1" dirty="0"/>
              <a:t>Qu’est ce que la capitalisation?</a:t>
            </a:r>
          </a:p>
          <a:p>
            <a:r>
              <a:rPr lang="fr-FR" dirty="0"/>
              <a:t>Un système par répartition c’est : un système dans lequel chacun cotise dans un pot commun et acquière le droit à une retraite financée par la solidarité des autres actifs.</a:t>
            </a:r>
          </a:p>
          <a:p>
            <a:r>
              <a:rPr lang="fr-FR" dirty="0"/>
              <a:t>La capitalisation c’est :</a:t>
            </a:r>
          </a:p>
          <a:p>
            <a:pPr lvl="1"/>
            <a:r>
              <a:rPr lang="fr-FR" b="1" dirty="0"/>
              <a:t>Une logique individualiste </a:t>
            </a:r>
            <a:r>
              <a:rPr lang="fr-FR" dirty="0"/>
              <a:t>: je capitalise pour ma propre retraite, ce n’est plus de la solidarité!</a:t>
            </a:r>
          </a:p>
          <a:p>
            <a:pPr lvl="1"/>
            <a:r>
              <a:rPr lang="fr-FR" b="1" dirty="0"/>
              <a:t>L’asservissement aux marchés financiers </a:t>
            </a:r>
            <a:r>
              <a:rPr lang="fr-FR" dirty="0"/>
              <a:t>: le salarié participe à la spéculation financière via le placement de ses fonds dans des obligations, des actions ou d’autres produits financiers </a:t>
            </a:r>
          </a:p>
          <a:p>
            <a:pPr lvl="1"/>
            <a:r>
              <a:rPr lang="fr-FR" b="1" dirty="0"/>
              <a:t>Une augmentation du conflit capital/travail :</a:t>
            </a:r>
            <a:r>
              <a:rPr lang="fr-FR" dirty="0"/>
              <a:t> Tous ce que les retraités toucheront en dividendes, liés aux actions, ou en taux d’intérêts exorbitant c’est ce que les salariés ne toucheront pas en salaire. </a:t>
            </a:r>
          </a:p>
          <a:p>
            <a:pPr marL="0" indent="0">
              <a:buNone/>
            </a:pPr>
            <a:endParaRPr lang="fr-FR" dirty="0"/>
          </a:p>
        </p:txBody>
      </p:sp>
      <p:sp>
        <p:nvSpPr>
          <p:cNvPr id="4" name="Espace réservé du numéro de diapositive 3">
            <a:extLst>
              <a:ext uri="{FF2B5EF4-FFF2-40B4-BE49-F238E27FC236}">
                <a16:creationId xmlns:a16="http://schemas.microsoft.com/office/drawing/2014/main" id="{3B02470C-91DA-7C1A-FBCA-D0064D0E514A}"/>
              </a:ext>
            </a:extLst>
          </p:cNvPr>
          <p:cNvSpPr>
            <a:spLocks noGrp="1"/>
          </p:cNvSpPr>
          <p:nvPr>
            <p:ph type="sldNum" sz="quarter" idx="12"/>
          </p:nvPr>
        </p:nvSpPr>
        <p:spPr>
          <a:xfrm>
            <a:off x="11232263" y="6133726"/>
            <a:ext cx="683339" cy="365125"/>
          </a:xfrm>
        </p:spPr>
        <p:txBody>
          <a:bodyPr/>
          <a:lstStyle/>
          <a:p>
            <a:fld id="{990378D1-BFFB-437E-BD78-05034E81AEE8}" type="slidenum">
              <a:rPr lang="fr-FR" smtClean="0">
                <a:solidFill>
                  <a:schemeClr val="bg1"/>
                </a:solidFill>
              </a:rPr>
              <a:t>45</a:t>
            </a:fld>
            <a:endParaRPr lang="fr-FR" dirty="0">
              <a:solidFill>
                <a:schemeClr val="bg1"/>
              </a:solidFill>
            </a:endParaRPr>
          </a:p>
        </p:txBody>
      </p:sp>
    </p:spTree>
    <p:extLst>
      <p:ext uri="{BB962C8B-B14F-4D97-AF65-F5344CB8AC3E}">
        <p14:creationId xmlns:p14="http://schemas.microsoft.com/office/powerpoint/2010/main" val="2437512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8BB5B-E5C4-70C3-6212-16A8E6086DE6}"/>
              </a:ext>
            </a:extLst>
          </p:cNvPr>
          <p:cNvSpPr>
            <a:spLocks noGrp="1"/>
          </p:cNvSpPr>
          <p:nvPr>
            <p:ph type="title"/>
          </p:nvPr>
        </p:nvSpPr>
        <p:spPr>
          <a:xfrm>
            <a:off x="677334" y="609599"/>
            <a:ext cx="8596668" cy="4738577"/>
          </a:xfrm>
        </p:spPr>
        <p:txBody>
          <a:bodyPr>
            <a:normAutofit/>
          </a:bodyPr>
          <a:lstStyle/>
          <a:p>
            <a:pPr algn="ctr"/>
            <a:br>
              <a:rPr lang="fr-FR" sz="4400" b="1" dirty="0"/>
            </a:br>
            <a:br>
              <a:rPr lang="fr-FR" sz="4400" b="1" dirty="0"/>
            </a:br>
            <a:br>
              <a:rPr lang="fr-FR" sz="4400" b="1" dirty="0"/>
            </a:br>
            <a:r>
              <a:rPr lang="fr-FR" sz="4400" b="1" dirty="0"/>
              <a:t>Ce que revendique la CGT</a:t>
            </a:r>
          </a:p>
        </p:txBody>
      </p:sp>
      <p:pic>
        <p:nvPicPr>
          <p:cNvPr id="3" name="Image 2">
            <a:extLst>
              <a:ext uri="{FF2B5EF4-FFF2-40B4-BE49-F238E27FC236}">
                <a16:creationId xmlns:a16="http://schemas.microsoft.com/office/drawing/2014/main" id="{712FD3FE-DBE1-2054-0327-CA43E25A9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
        <p:nvSpPr>
          <p:cNvPr id="4" name="Espace réservé du numéro de diapositive 3">
            <a:extLst>
              <a:ext uri="{FF2B5EF4-FFF2-40B4-BE49-F238E27FC236}">
                <a16:creationId xmlns:a16="http://schemas.microsoft.com/office/drawing/2014/main" id="{500461E2-86A4-E382-EA3B-5CA596812FDE}"/>
              </a:ext>
            </a:extLst>
          </p:cNvPr>
          <p:cNvSpPr>
            <a:spLocks noGrp="1"/>
          </p:cNvSpPr>
          <p:nvPr>
            <p:ph type="sldNum" sz="quarter" idx="12"/>
          </p:nvPr>
        </p:nvSpPr>
        <p:spPr>
          <a:xfrm>
            <a:off x="11160000" y="6041362"/>
            <a:ext cx="683339" cy="365125"/>
          </a:xfrm>
        </p:spPr>
        <p:txBody>
          <a:bodyPr/>
          <a:lstStyle/>
          <a:p>
            <a:fld id="{990378D1-BFFB-437E-BD78-05034E81AEE8}" type="slidenum">
              <a:rPr lang="fr-FR" sz="1050" smtClean="0">
                <a:solidFill>
                  <a:schemeClr val="bg1"/>
                </a:solidFill>
              </a:rPr>
              <a:t>46</a:t>
            </a:fld>
            <a:endParaRPr lang="fr-FR" sz="1050" dirty="0">
              <a:solidFill>
                <a:schemeClr val="bg1"/>
              </a:solidFill>
            </a:endParaRPr>
          </a:p>
        </p:txBody>
      </p:sp>
    </p:spTree>
    <p:extLst>
      <p:ext uri="{BB962C8B-B14F-4D97-AF65-F5344CB8AC3E}">
        <p14:creationId xmlns:p14="http://schemas.microsoft.com/office/powerpoint/2010/main" val="521686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EEED865-0D84-2A1D-B59A-74708FBA0174}"/>
              </a:ext>
            </a:extLst>
          </p:cNvPr>
          <p:cNvSpPr>
            <a:spLocks noGrp="1"/>
          </p:cNvSpPr>
          <p:nvPr>
            <p:ph idx="1"/>
          </p:nvPr>
        </p:nvSpPr>
        <p:spPr>
          <a:xfrm>
            <a:off x="677334" y="776177"/>
            <a:ext cx="8596668" cy="5029199"/>
          </a:xfrm>
        </p:spPr>
        <p:txBody>
          <a:bodyPr>
            <a:noAutofit/>
          </a:bodyPr>
          <a:lstStyle/>
          <a:p>
            <a:pPr algn="just"/>
            <a:r>
              <a:rPr lang="fr-FR" sz="2000" dirty="0"/>
              <a:t>Départ à la retraite dès 60 ans à taux plein.</a:t>
            </a:r>
          </a:p>
          <a:p>
            <a:pPr algn="just"/>
            <a:r>
              <a:rPr lang="fr-FR" sz="2000" dirty="0"/>
              <a:t>Départ anticipé à 55 ans ou un trimestre de départ anticipé par années d’exposition pour les salariés exposés à des facteurs de pénibilité</a:t>
            </a:r>
          </a:p>
          <a:p>
            <a:pPr algn="just"/>
            <a:r>
              <a:rPr lang="fr-FR" sz="2000" dirty="0"/>
              <a:t>Assurer un niveau de pension (taux de remplacement) d’au moins 75% du revenu d’activité pour une carrière complète.</a:t>
            </a:r>
          </a:p>
          <a:p>
            <a:pPr algn="just"/>
            <a:r>
              <a:rPr lang="fr-FR" sz="2000" dirty="0"/>
              <a:t>Elever le minimum de pension au niveau du Smic (CGT) pour une carrière complète</a:t>
            </a:r>
          </a:p>
          <a:p>
            <a:pPr algn="just"/>
            <a:r>
              <a:rPr lang="fr-FR" sz="2000" dirty="0"/>
              <a:t>Indexer les pensions sur l’évolution des salaires et sur celle des prix</a:t>
            </a:r>
          </a:p>
          <a:p>
            <a:pPr algn="just"/>
            <a:r>
              <a:rPr lang="fr-FR" sz="2000" dirty="0"/>
              <a:t>Prendre en compte les années d’étude au travers d’une validation des périodes de première recherche d’emploi dès l’inscription à pôle emploi </a:t>
            </a:r>
          </a:p>
          <a:p>
            <a:pPr algn="just"/>
            <a:r>
              <a:rPr lang="fr-FR" sz="2000" dirty="0"/>
              <a:t>Une politique volontariste d’égalité salariale femmes-hommes, améliorant la retraite des femmes et abondant les ressources des régimes </a:t>
            </a:r>
          </a:p>
        </p:txBody>
      </p:sp>
      <p:sp>
        <p:nvSpPr>
          <p:cNvPr id="2" name="Espace réservé du numéro de diapositive 1">
            <a:extLst>
              <a:ext uri="{FF2B5EF4-FFF2-40B4-BE49-F238E27FC236}">
                <a16:creationId xmlns:a16="http://schemas.microsoft.com/office/drawing/2014/main" id="{552151E3-4425-700D-DB11-1EFFB5DA83DA}"/>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47</a:t>
            </a:fld>
            <a:endParaRPr lang="fr-FR" dirty="0">
              <a:solidFill>
                <a:schemeClr val="bg1"/>
              </a:solidFill>
            </a:endParaRPr>
          </a:p>
        </p:txBody>
      </p:sp>
      <p:pic>
        <p:nvPicPr>
          <p:cNvPr id="4" name="Image 3">
            <a:extLst>
              <a:ext uri="{FF2B5EF4-FFF2-40B4-BE49-F238E27FC236}">
                <a16:creationId xmlns:a16="http://schemas.microsoft.com/office/drawing/2014/main" id="{2BE31402-40BC-D45E-6F3D-F587F3B9FF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Tree>
    <p:extLst>
      <p:ext uri="{BB962C8B-B14F-4D97-AF65-F5344CB8AC3E}">
        <p14:creationId xmlns:p14="http://schemas.microsoft.com/office/powerpoint/2010/main" val="3238621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8D387C-72AD-9015-20DB-B0169C996D4E}"/>
              </a:ext>
            </a:extLst>
          </p:cNvPr>
          <p:cNvSpPr txBox="1">
            <a:spLocks noGrp="1"/>
          </p:cNvSpPr>
          <p:nvPr>
            <p:ph type="title"/>
          </p:nvPr>
        </p:nvSpPr>
        <p:spPr/>
        <p:txBody>
          <a:bodyPr/>
          <a:lstStyle/>
          <a:p>
            <a:pPr lvl="0"/>
            <a:r>
              <a:rPr lang="fr-FR" b="1" dirty="0"/>
              <a:t>Financer de bonnes retraites, c’est possible </a:t>
            </a:r>
          </a:p>
        </p:txBody>
      </p:sp>
      <p:sp>
        <p:nvSpPr>
          <p:cNvPr id="3" name="Espace réservé du contenu 2">
            <a:extLst>
              <a:ext uri="{FF2B5EF4-FFF2-40B4-BE49-F238E27FC236}">
                <a16:creationId xmlns:a16="http://schemas.microsoft.com/office/drawing/2014/main" id="{9D935B5A-2334-869C-B4C0-599991F63880}"/>
              </a:ext>
            </a:extLst>
          </p:cNvPr>
          <p:cNvSpPr txBox="1">
            <a:spLocks noGrp="1"/>
          </p:cNvSpPr>
          <p:nvPr>
            <p:ph idx="1"/>
          </p:nvPr>
        </p:nvSpPr>
        <p:spPr>
          <a:xfrm>
            <a:off x="677334" y="2120203"/>
            <a:ext cx="8596668" cy="3921160"/>
          </a:xfrm>
        </p:spPr>
        <p:txBody>
          <a:bodyPr>
            <a:normAutofit/>
          </a:bodyPr>
          <a:lstStyle/>
          <a:p>
            <a:pPr lvl="0" algn="just"/>
            <a:r>
              <a:rPr lang="fr-FR" sz="2400" dirty="0"/>
              <a:t>Selon une étude un peu ancienne du COR Il faudrait 100 à 120 Mds€ en 2050 (5 à 6 points de PIB actuel) pour financer un système de retraites par répartition garantissant :</a:t>
            </a:r>
          </a:p>
          <a:p>
            <a:pPr lvl="1" algn="just">
              <a:buFont typeface="Wingdings" panose="05000000000000000000" pitchFamily="2" charset="2"/>
              <a:buChar char="Ø"/>
            </a:pPr>
            <a:r>
              <a:rPr lang="fr-FR" sz="2400" dirty="0"/>
              <a:t>Une ouverture du droit à retraite à 60 ans</a:t>
            </a:r>
          </a:p>
          <a:p>
            <a:pPr lvl="1" algn="just">
              <a:buFont typeface="Wingdings" panose="05000000000000000000" pitchFamily="2" charset="2"/>
              <a:buChar char="Ø"/>
            </a:pPr>
            <a:r>
              <a:rPr lang="fr-FR" sz="2400" dirty="0"/>
              <a:t>Une Indexation sur les salaires</a:t>
            </a:r>
          </a:p>
        </p:txBody>
      </p:sp>
      <p:sp>
        <p:nvSpPr>
          <p:cNvPr id="4" name="Espace réservé du numéro de diapositive 3">
            <a:extLst>
              <a:ext uri="{FF2B5EF4-FFF2-40B4-BE49-F238E27FC236}">
                <a16:creationId xmlns:a16="http://schemas.microsoft.com/office/drawing/2014/main" id="{18D512ED-30F7-B651-F596-8B709971234F}"/>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48</a:t>
            </a:fld>
            <a:endParaRPr lang="fr-FR" dirty="0">
              <a:solidFill>
                <a:schemeClr val="bg1"/>
              </a:solidFill>
            </a:endParaRPr>
          </a:p>
        </p:txBody>
      </p:sp>
      <p:pic>
        <p:nvPicPr>
          <p:cNvPr id="5" name="Image 4">
            <a:extLst>
              <a:ext uri="{FF2B5EF4-FFF2-40B4-BE49-F238E27FC236}">
                <a16:creationId xmlns:a16="http://schemas.microsoft.com/office/drawing/2014/main" id="{9FB7DEF4-7943-3E22-BF1E-6471BD7328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BA367B-D088-C97E-BEDF-3CD43AFCE87E}"/>
              </a:ext>
            </a:extLst>
          </p:cNvPr>
          <p:cNvSpPr txBox="1">
            <a:spLocks noGrp="1"/>
          </p:cNvSpPr>
          <p:nvPr>
            <p:ph type="title"/>
          </p:nvPr>
        </p:nvSpPr>
        <p:spPr>
          <a:xfrm>
            <a:off x="677334" y="609600"/>
            <a:ext cx="8771466" cy="1320800"/>
          </a:xfrm>
        </p:spPr>
        <p:txBody>
          <a:bodyPr>
            <a:noAutofit/>
          </a:bodyPr>
          <a:lstStyle/>
          <a:p>
            <a:pPr lvl="0"/>
            <a:r>
              <a:rPr lang="fr-FR" sz="2800" b="1" dirty="0"/>
              <a:t>Financer de bonnes retraites par répartition et à prestations définies c’est possible : les propositions de la CGT</a:t>
            </a:r>
          </a:p>
        </p:txBody>
      </p:sp>
      <p:sp>
        <p:nvSpPr>
          <p:cNvPr id="3" name="Espace réservé du contenu 2">
            <a:extLst>
              <a:ext uri="{FF2B5EF4-FFF2-40B4-BE49-F238E27FC236}">
                <a16:creationId xmlns:a16="http://schemas.microsoft.com/office/drawing/2014/main" id="{66D878B2-A385-063D-7E35-0158F64A98E3}"/>
              </a:ext>
            </a:extLst>
          </p:cNvPr>
          <p:cNvSpPr txBox="1">
            <a:spLocks noGrp="1"/>
          </p:cNvSpPr>
          <p:nvPr>
            <p:ph idx="1"/>
          </p:nvPr>
        </p:nvSpPr>
        <p:spPr>
          <a:xfrm>
            <a:off x="677334" y="2160589"/>
            <a:ext cx="8850488" cy="3880773"/>
          </a:xfrm>
        </p:spPr>
        <p:txBody>
          <a:bodyPr>
            <a:normAutofit/>
          </a:bodyPr>
          <a:lstStyle/>
          <a:p>
            <a:pPr lvl="0"/>
            <a:r>
              <a:rPr lang="fr-FR" sz="2400" b="1" dirty="0"/>
              <a:t>Modifier la répartition des richesses :</a:t>
            </a:r>
          </a:p>
          <a:p>
            <a:pPr lvl="1">
              <a:buFont typeface="Wingdings" panose="05000000000000000000" pitchFamily="2" charset="2"/>
              <a:buChar char="Ø"/>
            </a:pPr>
            <a:r>
              <a:rPr lang="fr-FR" sz="2400" dirty="0"/>
              <a:t>Le passage du taux de chômage à 7,4% en 2022 dégagerait 10 Mds€</a:t>
            </a:r>
          </a:p>
          <a:p>
            <a:pPr lvl="1">
              <a:buFont typeface="Wingdings" panose="05000000000000000000" pitchFamily="2" charset="2"/>
              <a:buChar char="Ø"/>
            </a:pPr>
            <a:r>
              <a:rPr lang="fr-FR" sz="2400" dirty="0"/>
              <a:t>Une augmentation des salaires de 3,5% dégagerait 6,5 Mds€ pour financer les retraites</a:t>
            </a:r>
          </a:p>
          <a:p>
            <a:pPr lvl="1">
              <a:buFont typeface="Wingdings" panose="05000000000000000000" pitchFamily="2" charset="2"/>
              <a:buChar char="Ø"/>
            </a:pPr>
            <a:r>
              <a:rPr lang="fr-FR" sz="2400" dirty="0"/>
              <a:t>L’augmentation d’un point fonction publique : 6 Mds€</a:t>
            </a:r>
          </a:p>
          <a:p>
            <a:pPr lvl="1">
              <a:buFont typeface="Wingdings" panose="05000000000000000000" pitchFamily="2" charset="2"/>
              <a:buChar char="Ø"/>
            </a:pPr>
            <a:r>
              <a:rPr lang="fr-FR" sz="2400" dirty="0"/>
              <a:t>Intégration des primes dans la Fonction publique : 6 Mds€</a:t>
            </a:r>
          </a:p>
          <a:p>
            <a:pPr lvl="1">
              <a:buFont typeface="Wingdings" panose="05000000000000000000" pitchFamily="2" charset="2"/>
              <a:buChar char="Ø"/>
            </a:pPr>
            <a:r>
              <a:rPr lang="fr-FR" sz="2400" dirty="0"/>
              <a:t>Egalité salariale femmes-hommes 5,5 Mds€</a:t>
            </a:r>
          </a:p>
        </p:txBody>
      </p:sp>
      <p:sp>
        <p:nvSpPr>
          <p:cNvPr id="4" name="Espace réservé du numéro de diapositive 3">
            <a:extLst>
              <a:ext uri="{FF2B5EF4-FFF2-40B4-BE49-F238E27FC236}">
                <a16:creationId xmlns:a16="http://schemas.microsoft.com/office/drawing/2014/main" id="{2C7536C5-40D2-30FF-B7FC-2EA8B8C0BB84}"/>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49</a:t>
            </a:fld>
            <a:endParaRPr lang="fr-FR" dirty="0">
              <a:solidFill>
                <a:schemeClr val="bg1"/>
              </a:solidFill>
            </a:endParaRPr>
          </a:p>
        </p:txBody>
      </p:sp>
      <p:pic>
        <p:nvPicPr>
          <p:cNvPr id="5" name="Image 4">
            <a:extLst>
              <a:ext uri="{FF2B5EF4-FFF2-40B4-BE49-F238E27FC236}">
                <a16:creationId xmlns:a16="http://schemas.microsoft.com/office/drawing/2014/main" id="{49EA4985-688A-C9C0-BBDB-402699D023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txBox="1">
            <a:spLocks noGrp="1"/>
          </p:cNvSpPr>
          <p:nvPr>
            <p:ph type="title"/>
          </p:nvPr>
        </p:nvSpPr>
        <p:spPr>
          <a:xfrm>
            <a:off x="176981" y="1130905"/>
            <a:ext cx="3707631" cy="4093028"/>
          </a:xfrm>
        </p:spPr>
        <p:txBody>
          <a:bodyPr anchor="ctr" anchorCtr="1">
            <a:normAutofit/>
          </a:bodyPr>
          <a:lstStyle/>
          <a:p>
            <a:pPr lvl="0" algn="ctr">
              <a:lnSpc>
                <a:spcPct val="90000"/>
              </a:lnSpc>
            </a:pPr>
            <a:r>
              <a:rPr lang="fr-FR" sz="4100" b="1" dirty="0">
                <a:solidFill>
                  <a:srgbClr val="FF0000"/>
                </a:solidFill>
              </a:rPr>
              <a:t>Système actuel</a:t>
            </a:r>
            <a:br>
              <a:rPr lang="fr-FR" sz="4100" dirty="0">
                <a:solidFill>
                  <a:srgbClr val="FF0000"/>
                </a:solidFill>
              </a:rPr>
            </a:br>
            <a:br>
              <a:rPr lang="fr-FR" sz="4100" dirty="0">
                <a:solidFill>
                  <a:srgbClr val="FF0000"/>
                </a:solidFill>
              </a:rPr>
            </a:br>
            <a:r>
              <a:rPr lang="fr-FR" sz="4100" i="1" dirty="0">
                <a:solidFill>
                  <a:srgbClr val="FF0000"/>
                </a:solidFill>
              </a:rPr>
              <a:t>L’âge de départ </a:t>
            </a:r>
            <a:br>
              <a:rPr lang="fr-FR" sz="4100" b="1" dirty="0"/>
            </a:br>
            <a:br>
              <a:rPr lang="fr-FR" sz="4100" b="1" dirty="0"/>
            </a:br>
            <a:endParaRPr lang="fr-FR" sz="4100" dirty="0"/>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63155207-3C11-D51D-7BC4-503B7D801E3E}"/>
              </a:ext>
            </a:extLst>
          </p:cNvPr>
          <p:cNvGraphicFramePr>
            <a:graphicFrameLocks noGrp="1"/>
          </p:cNvGraphicFramePr>
          <p:nvPr>
            <p:ph idx="1"/>
            <p:extLst>
              <p:ext uri="{D42A27DB-BD31-4B8C-83A1-F6EECF244321}">
                <p14:modId xmlns:p14="http://schemas.microsoft.com/office/powerpoint/2010/main" val="408838060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id="{B92AEDA5-86B6-C223-C630-D61EA88173AC}"/>
              </a:ext>
            </a:extLst>
          </p:cNvPr>
          <p:cNvSpPr>
            <a:spLocks noGrp="1"/>
          </p:cNvSpPr>
          <p:nvPr>
            <p:ph type="sldNum" sz="quarter" idx="12"/>
          </p:nvPr>
        </p:nvSpPr>
        <p:spPr>
          <a:xfrm>
            <a:off x="11160000" y="6120000"/>
            <a:ext cx="683339" cy="365125"/>
          </a:xfrm>
        </p:spPr>
        <p:txBody>
          <a:bodyPr/>
          <a:lstStyle/>
          <a:p>
            <a:fld id="{990378D1-BFFB-437E-BD78-05034E81AEE8}" type="slidenum">
              <a:rPr lang="fr-FR" sz="1100" smtClean="0">
                <a:solidFill>
                  <a:schemeClr val="bg1"/>
                </a:solidFill>
              </a:rPr>
              <a:t>5</a:t>
            </a:fld>
            <a:endParaRPr lang="fr-FR" sz="1100"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C1373-B726-F7F4-6CB5-C86ABA53951E}"/>
              </a:ext>
            </a:extLst>
          </p:cNvPr>
          <p:cNvSpPr txBox="1">
            <a:spLocks noGrp="1"/>
          </p:cNvSpPr>
          <p:nvPr>
            <p:ph type="title"/>
          </p:nvPr>
        </p:nvSpPr>
        <p:spPr/>
        <p:txBody>
          <a:bodyPr>
            <a:noAutofit/>
          </a:bodyPr>
          <a:lstStyle/>
          <a:p>
            <a:pPr lvl="0"/>
            <a:r>
              <a:rPr lang="fr-FR" sz="2800" b="1" dirty="0"/>
              <a:t>Financer de bonnes retraites par répartition et à prestations définies c’est possible : les propositions de la CGT</a:t>
            </a:r>
          </a:p>
        </p:txBody>
      </p:sp>
      <p:sp>
        <p:nvSpPr>
          <p:cNvPr id="3" name="Espace réservé du contenu 2">
            <a:extLst>
              <a:ext uri="{FF2B5EF4-FFF2-40B4-BE49-F238E27FC236}">
                <a16:creationId xmlns:a16="http://schemas.microsoft.com/office/drawing/2014/main" id="{6A77497D-E556-2FEA-1835-30572650F50C}"/>
              </a:ext>
            </a:extLst>
          </p:cNvPr>
          <p:cNvSpPr txBox="1">
            <a:spLocks noGrp="1"/>
          </p:cNvSpPr>
          <p:nvPr>
            <p:ph idx="1"/>
          </p:nvPr>
        </p:nvSpPr>
        <p:spPr/>
        <p:txBody>
          <a:bodyPr/>
          <a:lstStyle/>
          <a:p>
            <a:pPr lvl="0"/>
            <a:r>
              <a:rPr lang="fr-FR" sz="2400" b="1" dirty="0"/>
              <a:t>Supprimer les exonérations et soumettre à cotisations sociales tous les éléments de rémunération</a:t>
            </a:r>
          </a:p>
          <a:p>
            <a:pPr lvl="1"/>
            <a:r>
              <a:rPr lang="fr-FR" sz="1800" dirty="0"/>
              <a:t>Les exonérations de cotisations sociales représentent 66 Mds€ (commission des comptes de la sécurité sociale) La suppression de ces exonérations permettrait de dégager 20 Mds€ pour financer les retraites</a:t>
            </a:r>
          </a:p>
          <a:p>
            <a:pPr lvl="1"/>
            <a:r>
              <a:rPr lang="fr-FR" sz="1800" dirty="0"/>
              <a:t>Soumettre à cotisations l’épargne salariale rapporterait 10 Mds€</a:t>
            </a:r>
          </a:p>
          <a:p>
            <a:pPr lvl="1"/>
            <a:r>
              <a:rPr lang="fr-FR" sz="1800" dirty="0"/>
              <a:t>L’instauration d’un « malus sur les emplois précaires pourrait rapporter jusqu’à 10 Mds€</a:t>
            </a:r>
          </a:p>
          <a:p>
            <a:pPr lvl="1"/>
            <a:r>
              <a:rPr lang="fr-FR" sz="1800" dirty="0"/>
              <a:t>La lutte contre la fraude aux cotisations sociales rapporterait au minimum 1 à 2 Mds€ par an aux retraites (source ACOSS)</a:t>
            </a:r>
          </a:p>
        </p:txBody>
      </p:sp>
      <p:sp>
        <p:nvSpPr>
          <p:cNvPr id="4" name="Espace réservé du numéro de diapositive 3">
            <a:extLst>
              <a:ext uri="{FF2B5EF4-FFF2-40B4-BE49-F238E27FC236}">
                <a16:creationId xmlns:a16="http://schemas.microsoft.com/office/drawing/2014/main" id="{976E798A-3FDF-A2AC-F50E-EFC4178EEFCD}"/>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50</a:t>
            </a:fld>
            <a:endParaRPr lang="fr-FR" dirty="0">
              <a:solidFill>
                <a:schemeClr val="bg1"/>
              </a:solidFill>
            </a:endParaRPr>
          </a:p>
        </p:txBody>
      </p:sp>
      <p:pic>
        <p:nvPicPr>
          <p:cNvPr id="5" name="Image 4">
            <a:extLst>
              <a:ext uri="{FF2B5EF4-FFF2-40B4-BE49-F238E27FC236}">
                <a16:creationId xmlns:a16="http://schemas.microsoft.com/office/drawing/2014/main" id="{DA41421C-6EFE-03FD-7E38-49B6D0097F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838207" y="1019052"/>
            <a:ext cx="3494361" cy="4930243"/>
          </a:xfrm>
        </p:spPr>
        <p:txBody>
          <a:bodyPr anchorCtr="1">
            <a:normAutofit fontScale="90000"/>
          </a:bodyPr>
          <a:lstStyle/>
          <a:p>
            <a:pPr lvl="0" algn="ctr"/>
            <a:r>
              <a:rPr lang="fr-FR" sz="4000" b="1" dirty="0">
                <a:solidFill>
                  <a:srgbClr val="FF0000"/>
                </a:solidFill>
              </a:rPr>
              <a:t>Système actuel</a:t>
            </a:r>
            <a:br>
              <a:rPr lang="fr-FR" sz="4000" dirty="0">
                <a:solidFill>
                  <a:srgbClr val="FF0000"/>
                </a:solidFill>
              </a:rPr>
            </a:br>
            <a:br>
              <a:rPr lang="fr-FR" sz="4000" dirty="0">
                <a:solidFill>
                  <a:srgbClr val="FF0000"/>
                </a:solidFill>
              </a:rPr>
            </a:br>
            <a:r>
              <a:rPr lang="fr-FR" sz="4000" dirty="0">
                <a:solidFill>
                  <a:srgbClr val="FF0000"/>
                </a:solidFill>
              </a:rPr>
              <a:t> </a:t>
            </a:r>
            <a:r>
              <a:rPr lang="fr-FR" sz="4000" i="1" dirty="0">
                <a:solidFill>
                  <a:srgbClr val="FF0000"/>
                </a:solidFill>
              </a:rPr>
              <a:t>Taux de remplacement ou salaire de remplacement</a:t>
            </a:r>
          </a:p>
        </p:txBody>
      </p:sp>
      <p:sp>
        <p:nvSpPr>
          <p:cNvPr id="3" name="Espace réservé du contenu 2"/>
          <p:cNvSpPr txBox="1">
            <a:spLocks noGrp="1"/>
          </p:cNvSpPr>
          <p:nvPr>
            <p:ph idx="1"/>
          </p:nvPr>
        </p:nvSpPr>
        <p:spPr>
          <a:xfrm>
            <a:off x="4976027" y="963879"/>
            <a:ext cx="6377766" cy="3977289"/>
          </a:xfrm>
          <a:solidFill>
            <a:schemeClr val="bg1"/>
          </a:solidFill>
          <a:ln>
            <a:solidFill>
              <a:srgbClr val="FF0000"/>
            </a:solidFill>
          </a:ln>
        </p:spPr>
        <p:txBody>
          <a:bodyPr anchor="ctr"/>
          <a:lstStyle/>
          <a:p>
            <a:pPr marL="0" lvl="0" indent="0">
              <a:lnSpc>
                <a:spcPct val="80000"/>
              </a:lnSpc>
              <a:buNone/>
            </a:pPr>
            <a:r>
              <a:rPr lang="fr-FR" sz="1600" b="1" dirty="0"/>
              <a:t>Système par répartition </a:t>
            </a:r>
          </a:p>
          <a:p>
            <a:pPr marL="0" lvl="0" indent="0">
              <a:lnSpc>
                <a:spcPct val="80000"/>
              </a:lnSpc>
              <a:buNone/>
            </a:pPr>
            <a:r>
              <a:rPr lang="fr-FR" sz="1600" b="1" dirty="0"/>
              <a:t>Calcul de la pension</a:t>
            </a:r>
          </a:p>
          <a:p>
            <a:pPr marL="0" lvl="0" indent="0">
              <a:lnSpc>
                <a:spcPct val="80000"/>
              </a:lnSpc>
              <a:buNone/>
            </a:pPr>
            <a:r>
              <a:rPr lang="fr-FR" sz="1600" dirty="0"/>
              <a:t> - </a:t>
            </a:r>
            <a:r>
              <a:rPr lang="fr-FR" sz="1600" b="1" dirty="0"/>
              <a:t>Pour les fonctionnaires </a:t>
            </a:r>
            <a:r>
              <a:rPr lang="fr-FR" sz="1600" dirty="0"/>
              <a:t>: Calcul sur les 6 derniers mois de traitement pour les  fonctionnaires					       </a:t>
            </a:r>
          </a:p>
          <a:p>
            <a:pPr lvl="0">
              <a:lnSpc>
                <a:spcPct val="80000"/>
              </a:lnSpc>
              <a:buFontTx/>
              <a:buChar char="-"/>
            </a:pPr>
            <a:r>
              <a:rPr lang="fr-FR" sz="1600" b="1" dirty="0"/>
              <a:t>Pour le secteur privé </a:t>
            </a:r>
            <a:r>
              <a:rPr lang="fr-FR" sz="1600" dirty="0"/>
              <a:t>:  La pension de base représente 50% du salaire moyen des 25 meilleures années + régimes complémentaires (AGIRC/ARRCO, fusion en 2019)</a:t>
            </a:r>
          </a:p>
          <a:p>
            <a:pPr lvl="0">
              <a:lnSpc>
                <a:spcPct val="80000"/>
              </a:lnSpc>
              <a:buFontTx/>
              <a:buChar char="-"/>
            </a:pPr>
            <a:endParaRPr lang="fr-FR" sz="1600" dirty="0"/>
          </a:p>
          <a:p>
            <a:pPr marL="0" lvl="0" indent="0">
              <a:lnSpc>
                <a:spcPct val="80000"/>
              </a:lnSpc>
              <a:buNone/>
            </a:pPr>
            <a:r>
              <a:rPr lang="fr-FR" sz="1600" b="1" u="sng" dirty="0"/>
              <a:t>2 types de périodes prises en compte pour la retraite</a:t>
            </a:r>
          </a:p>
          <a:p>
            <a:pPr marL="0" lvl="0" indent="0">
              <a:lnSpc>
                <a:spcPct val="80000"/>
              </a:lnSpc>
              <a:buNone/>
            </a:pPr>
            <a:r>
              <a:rPr lang="fr-FR" sz="1600" dirty="0"/>
              <a:t>- </a:t>
            </a:r>
            <a:r>
              <a:rPr lang="fr-FR" sz="1600" b="1" dirty="0"/>
              <a:t>périodes cotisées </a:t>
            </a:r>
            <a:r>
              <a:rPr lang="fr-FR" sz="1600" dirty="0"/>
              <a:t>: Salaires, prestations familiales (</a:t>
            </a:r>
            <a:r>
              <a:rPr lang="fr-FR" sz="1600" dirty="0" err="1"/>
              <a:t>AVPF</a:t>
            </a:r>
            <a:r>
              <a:rPr lang="fr-FR" sz="1600" dirty="0"/>
              <a:t>)</a:t>
            </a:r>
          </a:p>
          <a:p>
            <a:pPr marL="0" lvl="0" indent="0">
              <a:lnSpc>
                <a:spcPct val="80000"/>
              </a:lnSpc>
              <a:buFontTx/>
              <a:buChar char="-"/>
            </a:pPr>
            <a:r>
              <a:rPr lang="fr-FR" sz="1600" b="1" dirty="0"/>
              <a:t> périodes assimilées </a:t>
            </a:r>
            <a:r>
              <a:rPr lang="fr-FR" sz="1600" dirty="0"/>
              <a:t>: Maladie, maternité, accident de travail, maladie professionnelle, chômage, invalidité, service militaire…</a:t>
            </a:r>
          </a:p>
          <a:p>
            <a:pPr marL="0" lvl="0" indent="0">
              <a:lnSpc>
                <a:spcPct val="80000"/>
              </a:lnSpc>
              <a:buFontTx/>
              <a:buChar char="-"/>
            </a:pPr>
            <a:endParaRPr lang="fr-FR" sz="1000" dirty="0"/>
          </a:p>
        </p:txBody>
      </p:sp>
      <p:sp>
        <p:nvSpPr>
          <p:cNvPr id="4" name="Rectangle 3"/>
          <p:cNvSpPr/>
          <p:nvPr/>
        </p:nvSpPr>
        <p:spPr>
          <a:xfrm>
            <a:off x="481193" y="5459930"/>
            <a:ext cx="8989667" cy="978729"/>
          </a:xfrm>
          <a:prstGeom prst="rect">
            <a:avLst/>
          </a:prstGeom>
        </p:spPr>
        <p:txBody>
          <a:bodyPr wrap="square">
            <a:spAutoFit/>
          </a:bodyPr>
          <a:lstStyle/>
          <a:p>
            <a:pPr lvl="0" algn="ctr">
              <a:lnSpc>
                <a:spcPct val="80000"/>
              </a:lnSpc>
            </a:pPr>
            <a:r>
              <a:rPr lang="fr-FR" sz="2400" b="1" dirty="0"/>
              <a:t>Le Taux de remplacement global pour une carrière complète </a:t>
            </a:r>
          </a:p>
          <a:p>
            <a:pPr lvl="0" algn="ctr">
              <a:lnSpc>
                <a:spcPct val="80000"/>
              </a:lnSpc>
            </a:pPr>
            <a:r>
              <a:rPr lang="fr-FR" sz="2400" b="1" dirty="0"/>
              <a:t>= </a:t>
            </a:r>
          </a:p>
          <a:p>
            <a:pPr lvl="0" algn="ctr">
              <a:lnSpc>
                <a:spcPct val="80000"/>
              </a:lnSpc>
            </a:pPr>
            <a:r>
              <a:rPr lang="fr-FR" sz="2400" b="1" dirty="0"/>
              <a:t>70 à 75 % </a:t>
            </a:r>
          </a:p>
        </p:txBody>
      </p:sp>
      <p:sp>
        <p:nvSpPr>
          <p:cNvPr id="5" name="Espace réservé du numéro de diapositive 4">
            <a:extLst>
              <a:ext uri="{FF2B5EF4-FFF2-40B4-BE49-F238E27FC236}">
                <a16:creationId xmlns:a16="http://schemas.microsoft.com/office/drawing/2014/main" id="{0CF0592A-FF0F-E6A9-A7A4-317855CC1007}"/>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6</a:t>
            </a:fld>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CA323-3CA4-207A-7790-479E9ADD32F4}"/>
              </a:ext>
            </a:extLst>
          </p:cNvPr>
          <p:cNvSpPr>
            <a:spLocks noGrp="1"/>
          </p:cNvSpPr>
          <p:nvPr>
            <p:ph type="title"/>
          </p:nvPr>
        </p:nvSpPr>
        <p:spPr>
          <a:xfrm>
            <a:off x="677334" y="609600"/>
            <a:ext cx="8596668" cy="748683"/>
          </a:xfrm>
        </p:spPr>
        <p:txBody>
          <a:bodyPr>
            <a:normAutofit fontScale="90000"/>
          </a:bodyPr>
          <a:lstStyle/>
          <a:p>
            <a:r>
              <a:rPr lang="fr-FR" dirty="0"/>
              <a:t>Une solidarité partie intégrante du système</a:t>
            </a:r>
          </a:p>
        </p:txBody>
      </p:sp>
      <p:sp>
        <p:nvSpPr>
          <p:cNvPr id="3" name="Espace réservé du contenu 2">
            <a:extLst>
              <a:ext uri="{FF2B5EF4-FFF2-40B4-BE49-F238E27FC236}">
                <a16:creationId xmlns:a16="http://schemas.microsoft.com/office/drawing/2014/main" id="{D763D97A-85A0-A723-F73A-83B69284D5BD}"/>
              </a:ext>
            </a:extLst>
          </p:cNvPr>
          <p:cNvSpPr>
            <a:spLocks noGrp="1"/>
          </p:cNvSpPr>
          <p:nvPr>
            <p:ph idx="1"/>
          </p:nvPr>
        </p:nvSpPr>
        <p:spPr>
          <a:xfrm>
            <a:off x="677333" y="1651247"/>
            <a:ext cx="9460965" cy="4390115"/>
          </a:xfrm>
        </p:spPr>
        <p:txBody>
          <a:bodyPr>
            <a:normAutofit/>
          </a:bodyPr>
          <a:lstStyle/>
          <a:p>
            <a:pPr marL="0" lvl="0" indent="0">
              <a:buNone/>
            </a:pPr>
            <a:r>
              <a:rPr lang="fr-FR" sz="1800" dirty="0"/>
              <a:t>Prise en compte des </a:t>
            </a:r>
            <a:r>
              <a:rPr lang="fr-FR" sz="1800" b="1" dirty="0"/>
              <a:t>aléas de carrière ou de vie </a:t>
            </a:r>
            <a:r>
              <a:rPr lang="fr-FR" sz="1800" dirty="0"/>
              <a:t>qui conduisent à des périodes d’interruption d’activité. </a:t>
            </a:r>
          </a:p>
          <a:p>
            <a:r>
              <a:rPr lang="fr-FR" sz="1800" dirty="0"/>
              <a:t>Périodes assimilées (maternité, chômage, maladie, invalidité…) </a:t>
            </a:r>
          </a:p>
          <a:p>
            <a:r>
              <a:rPr lang="fr-FR" sz="1800" dirty="0"/>
              <a:t>Droits familiaux/pension de réversion</a:t>
            </a:r>
          </a:p>
          <a:p>
            <a:r>
              <a:rPr lang="fr-FR" sz="1800" dirty="0"/>
              <a:t>Départs anticipés</a:t>
            </a:r>
          </a:p>
          <a:p>
            <a:r>
              <a:rPr lang="fr-FR" sz="1800" dirty="0"/>
              <a:t>Minimum de pension</a:t>
            </a:r>
          </a:p>
          <a:p>
            <a:pPr marL="0" lvl="0" indent="0" algn="ctr">
              <a:lnSpc>
                <a:spcPct val="100000"/>
              </a:lnSpc>
              <a:spcBef>
                <a:spcPts val="0"/>
              </a:spcBef>
              <a:buNone/>
            </a:pPr>
            <a:endParaRPr lang="fr-FR" sz="1800" b="1" dirty="0"/>
          </a:p>
          <a:p>
            <a:pPr marL="0" lvl="0" indent="0" algn="ctr">
              <a:lnSpc>
                <a:spcPct val="100000"/>
              </a:lnSpc>
              <a:spcBef>
                <a:spcPts val="0"/>
              </a:spcBef>
              <a:buNone/>
            </a:pPr>
            <a:r>
              <a:rPr lang="fr-FR" sz="2400" b="1" dirty="0"/>
              <a:t>16,3% </a:t>
            </a:r>
            <a:r>
              <a:rPr lang="fr-FR" sz="2400" dirty="0"/>
              <a:t>du montant des retraites de droit direct</a:t>
            </a:r>
          </a:p>
          <a:p>
            <a:pPr marL="0" lvl="0" indent="0" algn="ctr">
              <a:lnSpc>
                <a:spcPct val="100000"/>
              </a:lnSpc>
              <a:spcBef>
                <a:spcPts val="0"/>
              </a:spcBef>
              <a:buNone/>
            </a:pPr>
            <a:r>
              <a:rPr lang="fr-FR" sz="2400" dirty="0"/>
              <a:t>sont liés aux solidarités.</a:t>
            </a:r>
          </a:p>
          <a:p>
            <a:pPr marL="0" lvl="0" indent="0" algn="ctr">
              <a:buNone/>
            </a:pPr>
            <a:r>
              <a:rPr lang="fr-FR" sz="2400" b="1" dirty="0"/>
              <a:t>93% </a:t>
            </a:r>
            <a:r>
              <a:rPr lang="fr-FR" sz="2400" dirty="0"/>
              <a:t>des retraités ont été concernés par au moins un de ces dispositifs</a:t>
            </a:r>
          </a:p>
          <a:p>
            <a:endParaRPr lang="fr-FR" dirty="0"/>
          </a:p>
        </p:txBody>
      </p:sp>
      <p:sp>
        <p:nvSpPr>
          <p:cNvPr id="4" name="Espace réservé du numéro de diapositive 3">
            <a:extLst>
              <a:ext uri="{FF2B5EF4-FFF2-40B4-BE49-F238E27FC236}">
                <a16:creationId xmlns:a16="http://schemas.microsoft.com/office/drawing/2014/main" id="{CE1C1AB4-F489-EEB8-96EE-7B62D27FAB2C}"/>
              </a:ext>
            </a:extLst>
          </p:cNvPr>
          <p:cNvSpPr>
            <a:spLocks noGrp="1"/>
          </p:cNvSpPr>
          <p:nvPr>
            <p:ph type="sldNum" sz="quarter" idx="12"/>
          </p:nvPr>
        </p:nvSpPr>
        <p:spPr/>
        <p:txBody>
          <a:bodyPr/>
          <a:lstStyle/>
          <a:p>
            <a:fld id="{990378D1-BFFB-437E-BD78-05034E81AEE8}" type="slidenum">
              <a:rPr lang="fr-FR" smtClean="0"/>
              <a:t>7</a:t>
            </a:fld>
            <a:endParaRPr lang="fr-FR"/>
          </a:p>
        </p:txBody>
      </p:sp>
    </p:spTree>
    <p:extLst>
      <p:ext uri="{BB962C8B-B14F-4D97-AF65-F5344CB8AC3E}">
        <p14:creationId xmlns:p14="http://schemas.microsoft.com/office/powerpoint/2010/main" val="49768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table&#10;&#10;Description générée automatiquement">
            <a:extLst>
              <a:ext uri="{FF2B5EF4-FFF2-40B4-BE49-F238E27FC236}">
                <a16:creationId xmlns:a16="http://schemas.microsoft.com/office/drawing/2014/main" id="{0F94C6FE-9DF7-F2F4-AD19-5B4D7FCD93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056" y="322494"/>
            <a:ext cx="11293887" cy="5901430"/>
          </a:xfrm>
        </p:spPr>
      </p:pic>
      <p:sp>
        <p:nvSpPr>
          <p:cNvPr id="4" name="Espace réservé du numéro de diapositive 3">
            <a:extLst>
              <a:ext uri="{FF2B5EF4-FFF2-40B4-BE49-F238E27FC236}">
                <a16:creationId xmlns:a16="http://schemas.microsoft.com/office/drawing/2014/main" id="{DE9DF600-1987-7D67-4830-A8FA3D21CAF5}"/>
              </a:ext>
            </a:extLst>
          </p:cNvPr>
          <p:cNvSpPr>
            <a:spLocks noGrp="1"/>
          </p:cNvSpPr>
          <p:nvPr>
            <p:ph type="sldNum" sz="quarter" idx="12"/>
          </p:nvPr>
        </p:nvSpPr>
        <p:spPr/>
        <p:txBody>
          <a:bodyPr/>
          <a:lstStyle/>
          <a:p>
            <a:fld id="{990378D1-BFFB-437E-BD78-05034E81AEE8}" type="slidenum">
              <a:rPr lang="fr-FR" smtClean="0"/>
              <a:t>8</a:t>
            </a:fld>
            <a:endParaRPr lang="fr-FR"/>
          </a:p>
        </p:txBody>
      </p:sp>
      <p:sp>
        <p:nvSpPr>
          <p:cNvPr id="2" name="Titre 1">
            <a:extLst>
              <a:ext uri="{FF2B5EF4-FFF2-40B4-BE49-F238E27FC236}">
                <a16:creationId xmlns:a16="http://schemas.microsoft.com/office/drawing/2014/main" id="{215BD85E-1909-905B-9B0B-D2C381C11D83}"/>
              </a:ext>
            </a:extLst>
          </p:cNvPr>
          <p:cNvSpPr>
            <a:spLocks noGrp="1"/>
          </p:cNvSpPr>
          <p:nvPr>
            <p:ph type="title"/>
          </p:nvPr>
        </p:nvSpPr>
        <p:spPr>
          <a:xfrm>
            <a:off x="3272202" y="322495"/>
            <a:ext cx="5765266" cy="974108"/>
          </a:xfrm>
          <a:solidFill>
            <a:schemeClr val="bg1"/>
          </a:solidFill>
        </p:spPr>
        <p:txBody>
          <a:bodyPr/>
          <a:lstStyle/>
          <a:p>
            <a:r>
              <a:rPr lang="fr-FR" dirty="0"/>
              <a:t>Un système solidaire</a:t>
            </a:r>
          </a:p>
        </p:txBody>
      </p:sp>
    </p:spTree>
    <p:extLst>
      <p:ext uri="{BB962C8B-B14F-4D97-AF65-F5344CB8AC3E}">
        <p14:creationId xmlns:p14="http://schemas.microsoft.com/office/powerpoint/2010/main" val="304673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1BA8D3-42D6-FE1A-C550-01DD0EEB323F}"/>
              </a:ext>
            </a:extLst>
          </p:cNvPr>
          <p:cNvSpPr>
            <a:spLocks noGrp="1"/>
          </p:cNvSpPr>
          <p:nvPr>
            <p:ph type="title"/>
          </p:nvPr>
        </p:nvSpPr>
        <p:spPr>
          <a:xfrm>
            <a:off x="677334" y="609600"/>
            <a:ext cx="8596668" cy="946355"/>
          </a:xfrm>
        </p:spPr>
        <p:txBody>
          <a:bodyPr/>
          <a:lstStyle/>
          <a:p>
            <a:r>
              <a:rPr lang="fr-FR" dirty="0"/>
              <a:t>Règle de calcul de la pension - Public</a:t>
            </a:r>
          </a:p>
        </p:txBody>
      </p:sp>
      <p:sp>
        <p:nvSpPr>
          <p:cNvPr id="3" name="Espace réservé du contenu 2">
            <a:extLst>
              <a:ext uri="{FF2B5EF4-FFF2-40B4-BE49-F238E27FC236}">
                <a16:creationId xmlns:a16="http://schemas.microsoft.com/office/drawing/2014/main" id="{3EBCADBB-7F4C-FA7F-318B-AB6A8F51626C}"/>
              </a:ext>
            </a:extLst>
          </p:cNvPr>
          <p:cNvSpPr>
            <a:spLocks noGrp="1"/>
          </p:cNvSpPr>
          <p:nvPr>
            <p:ph idx="1"/>
          </p:nvPr>
        </p:nvSpPr>
        <p:spPr/>
        <p:txBody>
          <a:bodyPr>
            <a:normAutofit lnSpcReduction="10000"/>
          </a:bodyPr>
          <a:lstStyle/>
          <a:p>
            <a:r>
              <a:rPr lang="fr-FR" b="1" dirty="0"/>
              <a:t>75% TIB x coefficient de proratisation</a:t>
            </a:r>
          </a:p>
          <a:p>
            <a:pPr lvl="1">
              <a:spcBef>
                <a:spcPts val="2400"/>
              </a:spcBef>
              <a:buFont typeface="Wingdings" panose="05000000000000000000" pitchFamily="2" charset="2"/>
              <a:buChar char="Ø"/>
            </a:pPr>
            <a:r>
              <a:rPr lang="fr-FR" dirty="0"/>
              <a:t>TIB = Traitement Indiciaire Brut correspondant à l’échelon détenu depuis 6 mois</a:t>
            </a:r>
          </a:p>
          <a:p>
            <a:pPr lvl="1">
              <a:spcBef>
                <a:spcPts val="4200"/>
              </a:spcBef>
              <a:buFont typeface="Wingdings" panose="05000000000000000000" pitchFamily="2" charset="2"/>
              <a:buChar char="Ø"/>
            </a:pPr>
            <a:r>
              <a:rPr lang="fr-FR" dirty="0"/>
              <a:t>Coefficient de proratisation = </a:t>
            </a:r>
          </a:p>
          <a:p>
            <a:pPr lvl="1">
              <a:spcBef>
                <a:spcPts val="4200"/>
              </a:spcBef>
              <a:buFont typeface="Courier New" panose="02070309020205020404" pitchFamily="49" charset="0"/>
              <a:buChar char="o"/>
            </a:pPr>
            <a:r>
              <a:rPr lang="fr-FR" b="1" dirty="0"/>
              <a:t>Les trimestres sont assurés </a:t>
            </a:r>
            <a:r>
              <a:rPr lang="fr-FR" dirty="0"/>
              <a:t>(ceux pour le calcul de la durée d’assurance requise pour le taux plein), </a:t>
            </a:r>
            <a:r>
              <a:rPr lang="fr-FR" b="1" dirty="0"/>
              <a:t>ou liquidables </a:t>
            </a:r>
            <a:r>
              <a:rPr lang="fr-FR" dirty="0"/>
              <a:t>(ceux pris en compte pour le calcul de la pension sur la base des services effectués)</a:t>
            </a:r>
          </a:p>
          <a:p>
            <a:pPr lvl="1">
              <a:spcBef>
                <a:spcPts val="600"/>
              </a:spcBef>
              <a:buFont typeface="Courier New" panose="02070309020205020404" pitchFamily="49" charset="0"/>
              <a:buChar char="o"/>
            </a:pPr>
            <a:r>
              <a:rPr lang="fr-FR" dirty="0"/>
              <a:t>Les fonctionnaires peuvent bénéficier d’une </a:t>
            </a:r>
            <a:r>
              <a:rPr lang="fr-FR" b="1" dirty="0"/>
              <a:t>retraite additionnelle (RAFP) </a:t>
            </a:r>
            <a:r>
              <a:rPr lang="fr-FR" dirty="0"/>
              <a:t>sur la base de cotisations sur leurs primes dans la limite de 20% de leur traitement indiciaire (Si la part des primes représentent plus de 20% de leur traitement, pas de cotisations sur la partie au-delà).</a:t>
            </a:r>
          </a:p>
          <a:p>
            <a:pPr marL="457200" lvl="1" indent="0">
              <a:buNone/>
            </a:pPr>
            <a:endParaRPr lang="fr-FR" dirty="0"/>
          </a:p>
        </p:txBody>
      </p:sp>
      <p:sp>
        <p:nvSpPr>
          <p:cNvPr id="4" name="Espace réservé du numéro de diapositive 3">
            <a:extLst>
              <a:ext uri="{FF2B5EF4-FFF2-40B4-BE49-F238E27FC236}">
                <a16:creationId xmlns:a16="http://schemas.microsoft.com/office/drawing/2014/main" id="{DF0179F2-3B8D-C39E-35D9-78CFF914B15A}"/>
              </a:ext>
            </a:extLst>
          </p:cNvPr>
          <p:cNvSpPr>
            <a:spLocks noGrp="1"/>
          </p:cNvSpPr>
          <p:nvPr>
            <p:ph type="sldNum" sz="quarter" idx="12"/>
          </p:nvPr>
        </p:nvSpPr>
        <p:spPr/>
        <p:txBody>
          <a:bodyPr/>
          <a:lstStyle/>
          <a:p>
            <a:fld id="{990378D1-BFFB-437E-BD78-05034E81AEE8}" type="slidenum">
              <a:rPr lang="fr-FR" smtClean="0"/>
              <a:t>9</a:t>
            </a:fld>
            <a:endParaRPr lang="fr-FR"/>
          </a:p>
        </p:txBody>
      </p:sp>
      <p:sp>
        <p:nvSpPr>
          <p:cNvPr id="5" name="ZoneTexte 4">
            <a:extLst>
              <a:ext uri="{FF2B5EF4-FFF2-40B4-BE49-F238E27FC236}">
                <a16:creationId xmlns:a16="http://schemas.microsoft.com/office/drawing/2014/main" id="{D6782FBC-9009-C49C-7BEA-EE9B2A39A0D2}"/>
              </a:ext>
            </a:extLst>
          </p:cNvPr>
          <p:cNvSpPr txBox="1"/>
          <p:nvPr/>
        </p:nvSpPr>
        <p:spPr>
          <a:xfrm>
            <a:off x="4391450" y="3383861"/>
            <a:ext cx="4624418" cy="646331"/>
          </a:xfrm>
          <a:prstGeom prst="rect">
            <a:avLst/>
          </a:prstGeom>
          <a:noFill/>
        </p:spPr>
        <p:txBody>
          <a:bodyPr wrap="square" rtlCol="0">
            <a:spAutoFit/>
          </a:bodyPr>
          <a:lstStyle/>
          <a:p>
            <a:pPr algn="ctr"/>
            <a:r>
              <a:rPr lang="fr-FR" u="sng" dirty="0"/>
              <a:t>nombre de trimestre liquidables</a:t>
            </a:r>
          </a:p>
          <a:p>
            <a:pPr algn="ctr"/>
            <a:r>
              <a:rPr lang="fr-FR" dirty="0"/>
              <a:t>nombre de trimestres requis</a:t>
            </a:r>
          </a:p>
        </p:txBody>
      </p:sp>
    </p:spTree>
    <p:extLst>
      <p:ext uri="{BB962C8B-B14F-4D97-AF65-F5344CB8AC3E}">
        <p14:creationId xmlns:p14="http://schemas.microsoft.com/office/powerpoint/2010/main" val="3023972681"/>
      </p:ext>
    </p:extLst>
  </p:cSld>
  <p:clrMapOvr>
    <a:masterClrMapping/>
  </p:clrMapOvr>
</p:sld>
</file>

<file path=ppt/theme/theme1.xml><?xml version="1.0" encoding="utf-8"?>
<a:theme xmlns:a="http://schemas.openxmlformats.org/drawingml/2006/main" name="Facette">
  <a:themeElements>
    <a:clrScheme name="Personnalisé 1">
      <a:dk1>
        <a:sysClr val="windowText" lastClr="000000"/>
      </a:dk1>
      <a:lt1>
        <a:sysClr val="window" lastClr="FFFFFF"/>
      </a:lt1>
      <a:dk2>
        <a:srgbClr val="696464"/>
      </a:dk2>
      <a:lt2>
        <a:srgbClr val="E9E5DC"/>
      </a:lt2>
      <a:accent1>
        <a:srgbClr val="D20012"/>
      </a:accent1>
      <a:accent2>
        <a:srgbClr val="D20012"/>
      </a:accent2>
      <a:accent3>
        <a:srgbClr val="D20012"/>
      </a:accent3>
      <a:accent4>
        <a:srgbClr val="D20012"/>
      </a:accent4>
      <a:accent5>
        <a:srgbClr val="D20012"/>
      </a:accent5>
      <a:accent6>
        <a:srgbClr val="D20012"/>
      </a:accent6>
      <a:hlink>
        <a:srgbClr val="0070C0"/>
      </a:hlink>
      <a:folHlink>
        <a:srgbClr val="96A9A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361D2B95C4C74F8E316AB80BDECB1C" ma:contentTypeVersion="0" ma:contentTypeDescription="Create a new document." ma:contentTypeScope="" ma:versionID="54876059d7adcefc563f7a95fd3a29ca">
  <xsd:schema xmlns:xsd="http://www.w3.org/2001/XMLSchema" xmlns:xs="http://www.w3.org/2001/XMLSchema" xmlns:p="http://schemas.microsoft.com/office/2006/metadata/properties" targetNamespace="http://schemas.microsoft.com/office/2006/metadata/properties" ma:root="true" ma:fieldsID="296cf49f701a9bc0c99c4c6a35285c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35798-6320-4D10-BB3C-410FFD7567E3}">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2446E2AC-4576-4721-8751-D6F96E1B8088}">
  <ds:schemaRefs>
    <ds:schemaRef ds:uri="http://schemas.microsoft.com/sharepoint/v3/contenttype/forms"/>
  </ds:schemaRefs>
</ds:datastoreItem>
</file>

<file path=customXml/itemProps3.xml><?xml version="1.0" encoding="utf-8"?>
<ds:datastoreItem xmlns:ds="http://schemas.openxmlformats.org/officeDocument/2006/customXml" ds:itemID="{6E8C2D70-48A8-4A01-89A8-E4979F401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123</TotalTime>
  <Words>4700</Words>
  <Application>Microsoft Office PowerPoint</Application>
  <PresentationFormat>Grand écran</PresentationFormat>
  <Paragraphs>395</Paragraphs>
  <Slides>50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50</vt:i4>
      </vt:variant>
    </vt:vector>
  </HeadingPairs>
  <TitlesOfParts>
    <vt:vector size="58" baseType="lpstr">
      <vt:lpstr>Arial</vt:lpstr>
      <vt:lpstr>Calibri</vt:lpstr>
      <vt:lpstr>Courier New</vt:lpstr>
      <vt:lpstr>Times New Roman</vt:lpstr>
      <vt:lpstr>Trebuchet MS</vt:lpstr>
      <vt:lpstr>Wingdings</vt:lpstr>
      <vt:lpstr>Wingdings 3</vt:lpstr>
      <vt:lpstr>Facette</vt:lpstr>
      <vt:lpstr>LA RETRAITE</vt:lpstr>
      <vt:lpstr>La retraite : un choix de société</vt:lpstr>
      <vt:lpstr>Présentation PowerPoint</vt:lpstr>
      <vt:lpstr>Système actuel de retraite</vt:lpstr>
      <vt:lpstr>Système actuel  L’âge de départ   </vt:lpstr>
      <vt:lpstr>Système actuel   Taux de remplacement ou salaire de remplacement</vt:lpstr>
      <vt:lpstr>Une solidarité partie intégrante du système</vt:lpstr>
      <vt:lpstr>Un système solidaire</vt:lpstr>
      <vt:lpstr>Règle de calcul de la pension - Public</vt:lpstr>
      <vt:lpstr>Règle de calcul de la pension - Privé</vt:lpstr>
      <vt:lpstr>Règles d’acquisition des droits retraite</vt:lpstr>
      <vt:lpstr>Acquisition de points </vt:lpstr>
      <vt:lpstr>Les réformes paramétriques = Une dégradation progressive </vt:lpstr>
      <vt:lpstr>Une dynamique contenue de la part des dépenses de retraite dans le PIB</vt:lpstr>
      <vt:lpstr>Le système de retraite serait déficitaire en moyenne sur les 25 prochaines années</vt:lpstr>
      <vt:lpstr>Les raisons de la dégradation du solde entre 2021 et 2032</vt:lpstr>
      <vt:lpstr>Des taux de remplacement en baisse par génération</vt:lpstr>
      <vt:lpstr>Montant mensuel brut moyen de la pension de droit direct par régime avec carrière complète </vt:lpstr>
      <vt:lpstr>La répartition des effectifs au 31.12.2019 par catégorie (% par fonction publique)</vt:lpstr>
      <vt:lpstr>La pension moyenne croîtrait toujours plus que les prix, mais moins que les revenus d’activité</vt:lpstr>
      <vt:lpstr>Un âge de départ à la retraite qui augmenterait du fait des réformes passées pour atteindre 64 ans</vt:lpstr>
      <vt:lpstr>Un système solide</vt:lpstr>
      <vt:lpstr>Des choix contraints</vt:lpstr>
      <vt:lpstr>Présentation PowerPoint</vt:lpstr>
      <vt:lpstr>Une baisse tendancielle des rapports démographiques</vt:lpstr>
      <vt:lpstr>Une révision à la baisse de la population active</vt:lpstr>
      <vt:lpstr>Présentation PowerPoint</vt:lpstr>
      <vt:lpstr>L’évolution des dépenses de retraite n’est pas compatible avec les objectifs du Programme de stabilité</vt:lpstr>
      <vt:lpstr>Présentation PowerPoint</vt:lpstr>
      <vt:lpstr>Report de l’âge de départ à 65 ans</vt:lpstr>
      <vt:lpstr>Les Français veulent partir à 60 ans!</vt:lpstr>
      <vt:lpstr>Le report de l’âge légal c’est l’extension  de « périodes de précarité » </vt:lpstr>
      <vt:lpstr>Un français sur deux n’est plus en emploi à 60 ans</vt:lpstr>
      <vt:lpstr>Faire travailler les gens plus longtemps ?</vt:lpstr>
      <vt:lpstr>Travailler plus longtemps c’est une retraite plus courte</vt:lpstr>
      <vt:lpstr>Baisse du niveau des pensions </vt:lpstr>
      <vt:lpstr>Les dispositifs de minimum (1)</vt:lpstr>
      <vt:lpstr>Les dispositifs de minimum (2) </vt:lpstr>
      <vt:lpstr>Une réforme qui touche les femmes</vt:lpstr>
      <vt:lpstr>Supprimer les régimes spéciaux (1/2)</vt:lpstr>
      <vt:lpstr>Supprimer les régimes spéciaux (2/2)</vt:lpstr>
      <vt:lpstr>Pénibilité/contraintes d’exercice des métiers (1/2)</vt:lpstr>
      <vt:lpstr>Pénibilité/contraintes d’exercice des métiers (2/2)</vt:lpstr>
      <vt:lpstr>Et sinon quel effet aurait la retraite à 65 de macron pour chacun ? Simulateur du Collectif nos retraites</vt:lpstr>
      <vt:lpstr>Le retour en force de la capitalisation?</vt:lpstr>
      <vt:lpstr>   Ce que revendique la CGT</vt:lpstr>
      <vt:lpstr>Présentation PowerPoint</vt:lpstr>
      <vt:lpstr>Financer de bonnes retraites, c’est possible </vt:lpstr>
      <vt:lpstr>Financer de bonnes retraites par répartition et à prestations définies c’est possible : les propositions de la CGT</vt:lpstr>
      <vt:lpstr>Financer de bonnes retraites par répartition et à prestations définies c’est possible : les propositions de la CGT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projet Macron 2022 de réforme des retraites</dc:title>
  <dc:creator>A.JEAMET</dc:creator>
  <cp:lastModifiedBy>Pascal BRIULET</cp:lastModifiedBy>
  <cp:revision>54</cp:revision>
  <dcterms:created xsi:type="dcterms:W3CDTF">2022-06-29T13:01:03Z</dcterms:created>
  <dcterms:modified xsi:type="dcterms:W3CDTF">2023-01-11T10:08:04Z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0x0101006D361D2B95C4C74F8E316AB80BDECB1C</vt:lpwstr>
  </property>
</Properties>
</file>