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64" r:id="rId2"/>
    <p:sldId id="354" r:id="rId3"/>
    <p:sldId id="384" r:id="rId4"/>
    <p:sldId id="377" r:id="rId5"/>
    <p:sldId id="378" r:id="rId6"/>
    <p:sldId id="389" r:id="rId7"/>
    <p:sldId id="390" r:id="rId8"/>
    <p:sldId id="392" r:id="rId9"/>
    <p:sldId id="391" r:id="rId10"/>
    <p:sldId id="388" r:id="rId11"/>
    <p:sldId id="382" r:id="rId12"/>
    <p:sldId id="383" r:id="rId13"/>
    <p:sldId id="386" r:id="rId14"/>
    <p:sldId id="387" r:id="rId15"/>
  </p:sldIdLst>
  <p:sldSz cx="6858000" cy="9144000" type="screen4x3"/>
  <p:notesSz cx="9926638" cy="67976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D7EF"/>
    <a:srgbClr val="ECECF7"/>
    <a:srgbClr val="FFFFFF"/>
    <a:srgbClr val="F8F8F8"/>
    <a:srgbClr val="18181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2" autoAdjust="0"/>
    <p:restoredTop sz="94610" autoAdjust="0"/>
  </p:normalViewPr>
  <p:slideViewPr>
    <p:cSldViewPr>
      <p:cViewPr>
        <p:scale>
          <a:sx n="111" d="100"/>
          <a:sy n="111" d="100"/>
        </p:scale>
        <p:origin x="1008" y="78"/>
      </p:cViewPr>
      <p:guideLst>
        <p:guide orient="horz" pos="2880"/>
        <p:guide pos="216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302625" cy="34026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5621696" y="0"/>
            <a:ext cx="4302625" cy="340265"/>
          </a:xfrm>
          <a:prstGeom prst="rect">
            <a:avLst/>
          </a:prstGeom>
        </p:spPr>
        <p:txBody>
          <a:bodyPr vert="horz" lIns="91440" tIns="45720" rIns="91440" bIns="45720" rtlCol="0"/>
          <a:lstStyle>
            <a:lvl1pPr algn="r">
              <a:defRPr sz="1200"/>
            </a:lvl1pPr>
          </a:lstStyle>
          <a:p>
            <a:fld id="{7C02F873-527E-4F43-97D9-94CF54EA4FE3}" type="datetimeFigureOut">
              <a:rPr lang="fr-FR" smtClean="0"/>
              <a:t>25/01/2018</a:t>
            </a:fld>
            <a:endParaRPr lang="fr-FR"/>
          </a:p>
        </p:txBody>
      </p:sp>
      <p:sp>
        <p:nvSpPr>
          <p:cNvPr id="4" name="Espace réservé du pied de page 3"/>
          <p:cNvSpPr>
            <a:spLocks noGrp="1"/>
          </p:cNvSpPr>
          <p:nvPr>
            <p:ph type="ftr" sz="quarter" idx="2"/>
          </p:nvPr>
        </p:nvSpPr>
        <p:spPr>
          <a:xfrm>
            <a:off x="0" y="6456324"/>
            <a:ext cx="4302625" cy="340264"/>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5621696" y="6456324"/>
            <a:ext cx="4302625" cy="340264"/>
          </a:xfrm>
          <a:prstGeom prst="rect">
            <a:avLst/>
          </a:prstGeom>
        </p:spPr>
        <p:txBody>
          <a:bodyPr vert="horz" lIns="91440" tIns="45720" rIns="91440" bIns="45720" rtlCol="0" anchor="b"/>
          <a:lstStyle>
            <a:lvl1pPr algn="r">
              <a:defRPr sz="1200"/>
            </a:lvl1pPr>
          </a:lstStyle>
          <a:p>
            <a:fld id="{EE30CA2C-2EEE-4BB2-ADD7-9101BB88BE56}" type="slidenum">
              <a:rPr lang="fr-FR" smtClean="0"/>
              <a:t>‹N°›</a:t>
            </a:fld>
            <a:endParaRPr lang="fr-FR"/>
          </a:p>
        </p:txBody>
      </p:sp>
    </p:spTree>
    <p:extLst>
      <p:ext uri="{BB962C8B-B14F-4D97-AF65-F5344CB8AC3E}">
        <p14:creationId xmlns:p14="http://schemas.microsoft.com/office/powerpoint/2010/main" val="15097928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3" y="0"/>
            <a:ext cx="4302253" cy="340265"/>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5622021" y="0"/>
            <a:ext cx="4302251" cy="340265"/>
          </a:xfrm>
          <a:prstGeom prst="rect">
            <a:avLst/>
          </a:prstGeom>
        </p:spPr>
        <p:txBody>
          <a:bodyPr vert="horz" lIns="91440" tIns="45720" rIns="91440" bIns="45720" rtlCol="0"/>
          <a:lstStyle>
            <a:lvl1pPr algn="r">
              <a:defRPr sz="1200"/>
            </a:lvl1pPr>
          </a:lstStyle>
          <a:p>
            <a:fld id="{D9E57E27-D918-4469-BE26-18AB2FDAC35C}" type="datetimeFigureOut">
              <a:rPr lang="fr-FR" smtClean="0"/>
              <a:t>25/01/2018</a:t>
            </a:fld>
            <a:endParaRPr lang="fr-FR" dirty="0"/>
          </a:p>
        </p:txBody>
      </p:sp>
      <p:sp>
        <p:nvSpPr>
          <p:cNvPr id="4" name="Espace réservé de l'image des diapositives 3"/>
          <p:cNvSpPr>
            <a:spLocks noGrp="1" noRot="1" noChangeAspect="1"/>
          </p:cNvSpPr>
          <p:nvPr>
            <p:ph type="sldImg" idx="2"/>
          </p:nvPr>
        </p:nvSpPr>
        <p:spPr>
          <a:xfrm>
            <a:off x="4008438" y="509588"/>
            <a:ext cx="1912937" cy="2549525"/>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993374" y="3228707"/>
            <a:ext cx="7939891" cy="3059117"/>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3" y="6456326"/>
            <a:ext cx="4302253" cy="340264"/>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5622021" y="6456326"/>
            <a:ext cx="4302251" cy="340264"/>
          </a:xfrm>
          <a:prstGeom prst="rect">
            <a:avLst/>
          </a:prstGeom>
        </p:spPr>
        <p:txBody>
          <a:bodyPr vert="horz" lIns="91440" tIns="45720" rIns="91440" bIns="45720" rtlCol="0" anchor="b"/>
          <a:lstStyle>
            <a:lvl1pPr algn="r">
              <a:defRPr sz="1200"/>
            </a:lvl1pPr>
          </a:lstStyle>
          <a:p>
            <a:fld id="{1D63A18C-F3AD-4A72-9690-39E054EC71ED}" type="slidenum">
              <a:rPr lang="fr-FR" smtClean="0"/>
              <a:t>‹N°›</a:t>
            </a:fld>
            <a:endParaRPr lang="fr-FR" dirty="0"/>
          </a:p>
        </p:txBody>
      </p:sp>
    </p:spTree>
    <p:extLst>
      <p:ext uri="{BB962C8B-B14F-4D97-AF65-F5344CB8AC3E}">
        <p14:creationId xmlns:p14="http://schemas.microsoft.com/office/powerpoint/2010/main" val="24097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D63A18C-F3AD-4A72-9690-39E054EC71ED}" type="slidenum">
              <a:rPr lang="fr-FR" smtClean="0"/>
              <a:t>10</a:t>
            </a:fld>
            <a:endParaRPr lang="fr-FR" dirty="0"/>
          </a:p>
        </p:txBody>
      </p:sp>
    </p:spTree>
    <p:extLst>
      <p:ext uri="{BB962C8B-B14F-4D97-AF65-F5344CB8AC3E}">
        <p14:creationId xmlns:p14="http://schemas.microsoft.com/office/powerpoint/2010/main" val="33004344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28700" y="2747800"/>
            <a:ext cx="3076668" cy="1960033"/>
          </a:xfrm>
        </p:spPr>
        <p:txBody>
          <a:bodyPr/>
          <a:lstStyle/>
          <a:p>
            <a:r>
              <a:rPr lang="fr-FR"/>
              <a:t>Cliquez pour modifier le style du titre</a:t>
            </a:r>
          </a:p>
        </p:txBody>
      </p:sp>
      <p:sp>
        <p:nvSpPr>
          <p:cNvPr id="3" name="Sous-titre 2"/>
          <p:cNvSpPr>
            <a:spLocks noGrp="1"/>
          </p:cNvSpPr>
          <p:nvPr>
            <p:ph type="subTitle" idx="1"/>
          </p:nvPr>
        </p:nvSpPr>
        <p:spPr>
          <a:xfrm>
            <a:off x="1322766" y="4860033"/>
            <a:ext cx="4800600" cy="1536171"/>
          </a:xfrm>
        </p:spPr>
        <p:txBody>
          <a:bodyPr>
            <a:normAutofit/>
          </a:bodyPr>
          <a:lstStyle>
            <a:lvl1pPr marL="0" indent="0" algn="l">
              <a:buClr>
                <a:schemeClr val="accent2"/>
              </a:buClr>
              <a:buFont typeface="Wingdings 3" pitchFamily="18" charset="2"/>
              <a:buChar char=""/>
              <a:defRPr sz="16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fr-FR" dirty="0"/>
          </a:p>
        </p:txBody>
      </p:sp>
      <p:sp>
        <p:nvSpPr>
          <p:cNvPr id="4" name="Espace réservé de la date 3"/>
          <p:cNvSpPr>
            <a:spLocks noGrp="1"/>
          </p:cNvSpPr>
          <p:nvPr>
            <p:ph type="dt" sz="half" idx="10"/>
          </p:nvPr>
        </p:nvSpPr>
        <p:spPr/>
        <p:txBody>
          <a:bodyPr/>
          <a:lstStyle/>
          <a:p>
            <a:endParaRPr lang="fr-FR" dirty="0">
              <a:solidFill>
                <a:srgbClr val="333399">
                  <a:tint val="75000"/>
                </a:srgbClr>
              </a:solidFill>
            </a:endParaRPr>
          </a:p>
        </p:txBody>
      </p:sp>
      <p:sp>
        <p:nvSpPr>
          <p:cNvPr id="5" name="Espace réservé du pied de page 4"/>
          <p:cNvSpPr>
            <a:spLocks noGrp="1"/>
          </p:cNvSpPr>
          <p:nvPr>
            <p:ph type="ftr" sz="quarter" idx="11"/>
          </p:nvPr>
        </p:nvSpPr>
        <p:spPr/>
        <p:txBody>
          <a:bodyPr/>
          <a:lstStyle>
            <a:lvl1pPr>
              <a:defRPr sz="900"/>
            </a:lvl1pPr>
          </a:lstStyle>
          <a:p>
            <a:endParaRPr lang="fr-FR" dirty="0">
              <a:solidFill>
                <a:srgbClr val="333399">
                  <a:tint val="75000"/>
                </a:srgb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endParaRPr lang="fr-BE" dirty="0">
              <a:solidFill>
                <a:srgbClr val="333399">
                  <a:tint val="75000"/>
                </a:srgbClr>
              </a:solidFill>
            </a:endParaRPr>
          </a:p>
        </p:txBody>
      </p:sp>
      <p:sp>
        <p:nvSpPr>
          <p:cNvPr id="5" name="Espace réservé du pied de page 4"/>
          <p:cNvSpPr>
            <a:spLocks noGrp="1"/>
          </p:cNvSpPr>
          <p:nvPr>
            <p:ph type="ftr" sz="quarter" idx="11"/>
          </p:nvPr>
        </p:nvSpPr>
        <p:spPr/>
        <p:txBody>
          <a:bodyPr/>
          <a:lstStyle/>
          <a:p>
            <a:endParaRPr lang="fr-BE" dirty="0">
              <a:solidFill>
                <a:srgbClr val="333399">
                  <a:tint val="75000"/>
                </a:srgb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srgbClr val="333399">
                    <a:tint val="75000"/>
                  </a:srgbClr>
                </a:solidFill>
              </a:rPr>
              <a:pPr/>
              <a:t>‹N°›</a:t>
            </a:fld>
            <a:endParaRPr lang="fr-BE" dirty="0">
              <a:solidFill>
                <a:srgbClr val="333399">
                  <a:tint val="75000"/>
                </a:srgb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66185"/>
            <a:ext cx="1543050" cy="780203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782706" y="366185"/>
            <a:ext cx="4075044" cy="780203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endParaRPr lang="fr-BE" dirty="0">
              <a:solidFill>
                <a:srgbClr val="333399">
                  <a:tint val="75000"/>
                </a:srgbClr>
              </a:solidFill>
            </a:endParaRPr>
          </a:p>
        </p:txBody>
      </p:sp>
      <p:sp>
        <p:nvSpPr>
          <p:cNvPr id="5" name="Espace réservé du pied de page 4"/>
          <p:cNvSpPr>
            <a:spLocks noGrp="1"/>
          </p:cNvSpPr>
          <p:nvPr>
            <p:ph type="ftr" sz="quarter" idx="11"/>
          </p:nvPr>
        </p:nvSpPr>
        <p:spPr/>
        <p:txBody>
          <a:bodyPr/>
          <a:lstStyle/>
          <a:p>
            <a:endParaRPr lang="fr-BE" dirty="0">
              <a:solidFill>
                <a:srgbClr val="333399">
                  <a:tint val="75000"/>
                </a:srgb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srgbClr val="333399">
                    <a:tint val="75000"/>
                  </a:srgbClr>
                </a:solidFill>
              </a:rPr>
              <a:pPr/>
              <a:t>‹N°›</a:t>
            </a:fld>
            <a:endParaRPr lang="fr-BE" dirty="0">
              <a:solidFill>
                <a:srgbClr val="333399">
                  <a:tint val="75000"/>
                </a:srgb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sz="2000"/>
            </a:lvl1pPr>
          </a:lstStyle>
          <a:p>
            <a:r>
              <a:rPr lang="fr-FR"/>
              <a:t>Cliquez pour modifier le style du titre</a:t>
            </a:r>
          </a:p>
        </p:txBody>
      </p:sp>
      <p:sp>
        <p:nvSpPr>
          <p:cNvPr id="3" name="Espace réservé du contenu 2"/>
          <p:cNvSpPr>
            <a:spLocks noGrp="1"/>
          </p:cNvSpPr>
          <p:nvPr>
            <p:ph idx="1"/>
          </p:nvPr>
        </p:nvSpPr>
        <p:spPr>
          <a:xfrm>
            <a:off x="548680" y="1049150"/>
            <a:ext cx="6120680" cy="7411282"/>
          </a:xfrm>
        </p:spPr>
        <p:txBody>
          <a:bodyPr>
            <a:normAutofit/>
          </a:bodyPr>
          <a:lstStyle>
            <a:lvl1pPr marL="265113" indent="-265113">
              <a:buClr>
                <a:schemeClr val="accent2"/>
              </a:buClr>
              <a:buFont typeface="Wingdings" pitchFamily="2" charset="2"/>
              <a:buChar char="§"/>
              <a:defRPr sz="1050"/>
            </a:lvl1pPr>
            <a:lvl2pPr>
              <a:buClr>
                <a:schemeClr val="accent2"/>
              </a:buClr>
              <a:buFont typeface="Courier New" pitchFamily="49" charset="0"/>
              <a:buChar char="o"/>
              <a:defRPr sz="1000">
                <a:solidFill>
                  <a:srgbClr val="181818"/>
                </a:solidFill>
              </a:defRPr>
            </a:lvl2pPr>
            <a:lvl3pPr>
              <a:buClr>
                <a:schemeClr val="accent2"/>
              </a:buClr>
              <a:buFont typeface="Wingdings" pitchFamily="2" charset="2"/>
              <a:buChar char="ü"/>
              <a:defRPr sz="1050">
                <a:solidFill>
                  <a:schemeClr val="tx1"/>
                </a:solidFill>
              </a:defRPr>
            </a:lvl3pPr>
            <a:lvl4pPr>
              <a:defRPr sz="1000"/>
            </a:lvl4pPr>
            <a:lvl5pPr>
              <a:defRPr sz="9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p:txBody>
          <a:bodyPr/>
          <a:lstStyle/>
          <a:p>
            <a:endParaRPr lang="fr-BE" dirty="0">
              <a:solidFill>
                <a:srgbClr val="333399">
                  <a:tint val="75000"/>
                </a:srgbClr>
              </a:solidFill>
            </a:endParaRPr>
          </a:p>
        </p:txBody>
      </p:sp>
      <p:sp>
        <p:nvSpPr>
          <p:cNvPr id="5" name="Espace réservé du pied de page 4"/>
          <p:cNvSpPr>
            <a:spLocks noGrp="1"/>
          </p:cNvSpPr>
          <p:nvPr>
            <p:ph type="ftr" sz="quarter" idx="11"/>
          </p:nvPr>
        </p:nvSpPr>
        <p:spPr/>
        <p:txBody>
          <a:bodyPr/>
          <a:lstStyle>
            <a:lvl1pPr>
              <a:defRPr sz="900"/>
            </a:lvl1pPr>
          </a:lstStyle>
          <a:p>
            <a:endParaRPr lang="fr-BE" dirty="0">
              <a:solidFill>
                <a:srgbClr val="333399">
                  <a:tint val="75000"/>
                </a:srgb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srgbClr val="333399">
                    <a:tint val="75000"/>
                  </a:srgbClr>
                </a:solidFill>
              </a:rPr>
              <a:pPr/>
              <a:t>‹N°›</a:t>
            </a:fld>
            <a:endParaRPr lang="fr-BE" dirty="0">
              <a:solidFill>
                <a:srgbClr val="333399">
                  <a:tint val="75000"/>
                </a:srgb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74694" y="1883703"/>
            <a:ext cx="4050450" cy="3648405"/>
          </a:xfrm>
        </p:spPr>
        <p:txBody>
          <a:bodyPr anchor="t"/>
          <a:lstStyle>
            <a:lvl1pPr algn="l">
              <a:defRPr sz="2800" b="1" cap="all">
                <a:latin typeface="+mj-lt"/>
              </a:defRPr>
            </a:lvl1pPr>
          </a:lstStyle>
          <a:p>
            <a:r>
              <a:rPr lang="fr-FR"/>
              <a:t>Cliquez pour modifier le style du titre</a:t>
            </a:r>
          </a:p>
        </p:txBody>
      </p:sp>
      <p:sp>
        <p:nvSpPr>
          <p:cNvPr id="3" name="Espace réservé du texte 2"/>
          <p:cNvSpPr>
            <a:spLocks noGrp="1"/>
          </p:cNvSpPr>
          <p:nvPr>
            <p:ph type="body" idx="1"/>
          </p:nvPr>
        </p:nvSpPr>
        <p:spPr>
          <a:xfrm>
            <a:off x="836714" y="5916149"/>
            <a:ext cx="4724233" cy="2000251"/>
          </a:xfrm>
        </p:spPr>
        <p:txBody>
          <a:bodyPr anchor="t">
            <a:normAutofit/>
          </a:bodyPr>
          <a:lstStyle>
            <a:lvl1pPr marL="0" indent="0">
              <a:buClr>
                <a:schemeClr val="bg1"/>
              </a:buClr>
              <a:buFont typeface="Wingdings 3" pitchFamily="18" charset="2"/>
              <a:buChar char="}"/>
              <a:defRPr sz="16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endParaRPr lang="fr-BE" dirty="0">
              <a:solidFill>
                <a:srgbClr val="333399">
                  <a:tint val="75000"/>
                </a:srgbClr>
              </a:solidFill>
            </a:endParaRPr>
          </a:p>
        </p:txBody>
      </p:sp>
      <p:sp>
        <p:nvSpPr>
          <p:cNvPr id="5" name="Espace réservé du pied de page 4"/>
          <p:cNvSpPr>
            <a:spLocks noGrp="1"/>
          </p:cNvSpPr>
          <p:nvPr>
            <p:ph type="ftr" sz="quarter" idx="11"/>
          </p:nvPr>
        </p:nvSpPr>
        <p:spPr/>
        <p:txBody>
          <a:bodyPr/>
          <a:lstStyle>
            <a:lvl1pPr>
              <a:defRPr sz="800"/>
            </a:lvl1pPr>
          </a:lstStyle>
          <a:p>
            <a:endParaRPr lang="fr-BE" dirty="0">
              <a:solidFill>
                <a:srgbClr val="333399">
                  <a:tint val="75000"/>
                </a:srgb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srgbClr val="333399">
                    <a:tint val="75000"/>
                  </a:srgbClr>
                </a:solidFill>
              </a:rPr>
              <a:pPr/>
              <a:t>‹N°›</a:t>
            </a:fld>
            <a:endParaRPr lang="fr-BE" dirty="0">
              <a:solidFill>
                <a:srgbClr val="333399">
                  <a:tint val="75000"/>
                </a:srgb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717798" y="2133602"/>
            <a:ext cx="2654052"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861048" y="2133602"/>
            <a:ext cx="2654052"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endParaRPr lang="fr-BE" dirty="0">
              <a:solidFill>
                <a:srgbClr val="333399">
                  <a:tint val="75000"/>
                </a:srgbClr>
              </a:solidFill>
            </a:endParaRPr>
          </a:p>
        </p:txBody>
      </p:sp>
      <p:sp>
        <p:nvSpPr>
          <p:cNvPr id="6" name="Espace réservé du pied de page 5"/>
          <p:cNvSpPr>
            <a:spLocks noGrp="1"/>
          </p:cNvSpPr>
          <p:nvPr>
            <p:ph type="ftr" sz="quarter" idx="11"/>
          </p:nvPr>
        </p:nvSpPr>
        <p:spPr/>
        <p:txBody>
          <a:bodyPr/>
          <a:lstStyle/>
          <a:p>
            <a:endParaRPr lang="fr-BE" dirty="0">
              <a:solidFill>
                <a:srgbClr val="333399">
                  <a:tint val="75000"/>
                </a:srgbClr>
              </a:solidFill>
            </a:endParaRP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solidFill>
                  <a:srgbClr val="333399">
                    <a:tint val="75000"/>
                  </a:srgbClr>
                </a:solidFill>
              </a:rPr>
              <a:pPr/>
              <a:t>‹N°›</a:t>
            </a:fld>
            <a:endParaRPr lang="fr-BE" dirty="0">
              <a:solidFill>
                <a:srgbClr val="333399">
                  <a:tint val="75000"/>
                </a:srgb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890720" y="2046817"/>
            <a:ext cx="2482323"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890720" y="2899833"/>
            <a:ext cx="2482323"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031802" y="2046817"/>
            <a:ext cx="2483298"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031802" y="2899833"/>
            <a:ext cx="2483298"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endParaRPr lang="fr-BE" dirty="0">
              <a:solidFill>
                <a:srgbClr val="333399">
                  <a:tint val="75000"/>
                </a:srgbClr>
              </a:solidFill>
            </a:endParaRPr>
          </a:p>
        </p:txBody>
      </p:sp>
      <p:sp>
        <p:nvSpPr>
          <p:cNvPr id="8" name="Espace réservé du pied de page 7"/>
          <p:cNvSpPr>
            <a:spLocks noGrp="1"/>
          </p:cNvSpPr>
          <p:nvPr>
            <p:ph type="ftr" sz="quarter" idx="11"/>
          </p:nvPr>
        </p:nvSpPr>
        <p:spPr/>
        <p:txBody>
          <a:bodyPr/>
          <a:lstStyle/>
          <a:p>
            <a:endParaRPr lang="fr-BE" dirty="0">
              <a:solidFill>
                <a:srgbClr val="333399">
                  <a:tint val="75000"/>
                </a:srgbClr>
              </a:solidFill>
            </a:endParaRPr>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solidFill>
                  <a:srgbClr val="333399">
                    <a:tint val="75000"/>
                  </a:srgbClr>
                </a:solidFill>
              </a:rPr>
              <a:pPr/>
              <a:t>‹N°›</a:t>
            </a:fld>
            <a:endParaRPr lang="fr-BE" dirty="0">
              <a:solidFill>
                <a:srgbClr val="333399">
                  <a:tint val="75000"/>
                </a:srgb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551166" y="179512"/>
            <a:ext cx="6172200" cy="648072"/>
          </a:xfrm>
        </p:spPr>
        <p:txBody>
          <a:bodyPr/>
          <a:lstStyle>
            <a:lvl1pPr>
              <a:defRPr sz="1800"/>
            </a:lvl1pPr>
          </a:lstStyle>
          <a:p>
            <a:r>
              <a:rPr lang="fr-FR"/>
              <a:t>Cliquez pour modifier le style du titre</a:t>
            </a:r>
          </a:p>
        </p:txBody>
      </p:sp>
      <p:sp>
        <p:nvSpPr>
          <p:cNvPr id="3" name="Espace réservé de la date 2"/>
          <p:cNvSpPr>
            <a:spLocks noGrp="1"/>
          </p:cNvSpPr>
          <p:nvPr>
            <p:ph type="dt" sz="half" idx="10"/>
          </p:nvPr>
        </p:nvSpPr>
        <p:spPr/>
        <p:txBody>
          <a:bodyPr/>
          <a:lstStyle/>
          <a:p>
            <a:endParaRPr lang="fr-BE" dirty="0">
              <a:solidFill>
                <a:srgbClr val="333399">
                  <a:tint val="75000"/>
                </a:srgbClr>
              </a:solidFill>
            </a:endParaRPr>
          </a:p>
        </p:txBody>
      </p:sp>
      <p:sp>
        <p:nvSpPr>
          <p:cNvPr id="4" name="Espace réservé du pied de page 3"/>
          <p:cNvSpPr>
            <a:spLocks noGrp="1"/>
          </p:cNvSpPr>
          <p:nvPr>
            <p:ph type="ftr" sz="quarter" idx="11"/>
          </p:nvPr>
        </p:nvSpPr>
        <p:spPr/>
        <p:txBody>
          <a:bodyPr/>
          <a:lstStyle>
            <a:lvl1pPr>
              <a:defRPr sz="900"/>
            </a:lvl1pPr>
          </a:lstStyle>
          <a:p>
            <a:endParaRPr lang="fr-BE" dirty="0">
              <a:solidFill>
                <a:srgbClr val="333399">
                  <a:tint val="75000"/>
                </a:srgbClr>
              </a:solidFill>
            </a:endParaRPr>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solidFill>
                  <a:srgbClr val="333399">
                    <a:tint val="75000"/>
                  </a:srgbClr>
                </a:solidFill>
              </a:rPr>
              <a:pPr/>
              <a:t>‹N°›</a:t>
            </a:fld>
            <a:endParaRPr lang="fr-BE" dirty="0">
              <a:solidFill>
                <a:srgbClr val="333399">
                  <a:tint val="75000"/>
                </a:srgb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endParaRPr lang="fr-BE" dirty="0">
              <a:solidFill>
                <a:srgbClr val="333399">
                  <a:tint val="75000"/>
                </a:srgbClr>
              </a:solidFill>
            </a:endParaRPr>
          </a:p>
        </p:txBody>
      </p:sp>
      <p:sp>
        <p:nvSpPr>
          <p:cNvPr id="3" name="Espace réservé du pied de page 2"/>
          <p:cNvSpPr>
            <a:spLocks noGrp="1"/>
          </p:cNvSpPr>
          <p:nvPr>
            <p:ph type="ftr" sz="quarter" idx="11"/>
          </p:nvPr>
        </p:nvSpPr>
        <p:spPr/>
        <p:txBody>
          <a:bodyPr/>
          <a:lstStyle>
            <a:lvl1pPr>
              <a:defRPr sz="900"/>
            </a:lvl1pPr>
          </a:lstStyle>
          <a:p>
            <a:endParaRPr lang="fr-BE" dirty="0">
              <a:solidFill>
                <a:srgbClr val="333399">
                  <a:tint val="75000"/>
                </a:srgbClr>
              </a:solidFill>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srgbClr val="333399">
                    <a:tint val="75000"/>
                  </a:srgbClr>
                </a:solidFill>
              </a:rPr>
              <a:pPr/>
              <a:t>‹N°›</a:t>
            </a:fld>
            <a:endParaRPr lang="fr-BE" dirty="0">
              <a:solidFill>
                <a:srgbClr val="333399">
                  <a:tint val="75000"/>
                </a:srgb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2" y="364067"/>
            <a:ext cx="2256235" cy="154940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2681289" y="364070"/>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342902" y="1913469"/>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endParaRPr lang="fr-BE" dirty="0">
              <a:solidFill>
                <a:srgbClr val="333399">
                  <a:tint val="75000"/>
                </a:srgbClr>
              </a:solidFill>
            </a:endParaRPr>
          </a:p>
        </p:txBody>
      </p:sp>
      <p:sp>
        <p:nvSpPr>
          <p:cNvPr id="6" name="Espace réservé du pied de page 5"/>
          <p:cNvSpPr>
            <a:spLocks noGrp="1"/>
          </p:cNvSpPr>
          <p:nvPr>
            <p:ph type="ftr" sz="quarter" idx="11"/>
          </p:nvPr>
        </p:nvSpPr>
        <p:spPr/>
        <p:txBody>
          <a:bodyPr/>
          <a:lstStyle/>
          <a:p>
            <a:endParaRPr lang="fr-BE" dirty="0">
              <a:solidFill>
                <a:srgbClr val="333399">
                  <a:tint val="75000"/>
                </a:srgbClr>
              </a:solidFill>
            </a:endParaRP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solidFill>
                  <a:srgbClr val="333399">
                    <a:tint val="75000"/>
                  </a:srgbClr>
                </a:solidFill>
              </a:rPr>
              <a:pPr/>
              <a:t>‹N°›</a:t>
            </a:fld>
            <a:endParaRPr lang="fr-BE" dirty="0">
              <a:solidFill>
                <a:srgbClr val="333399">
                  <a:tint val="75000"/>
                </a:srgb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400801"/>
            <a:ext cx="4114800" cy="755651"/>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344216" y="1115617"/>
            <a:ext cx="4114800" cy="518781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p>
        </p:txBody>
      </p:sp>
      <p:sp>
        <p:nvSpPr>
          <p:cNvPr id="4" name="Espace réservé du texte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endParaRPr lang="fr-BE" dirty="0">
              <a:solidFill>
                <a:srgbClr val="333399">
                  <a:tint val="75000"/>
                </a:srgbClr>
              </a:solidFill>
            </a:endParaRPr>
          </a:p>
        </p:txBody>
      </p:sp>
      <p:sp>
        <p:nvSpPr>
          <p:cNvPr id="6" name="Espace réservé du pied de page 5"/>
          <p:cNvSpPr>
            <a:spLocks noGrp="1"/>
          </p:cNvSpPr>
          <p:nvPr>
            <p:ph type="ftr" sz="quarter" idx="11"/>
          </p:nvPr>
        </p:nvSpPr>
        <p:spPr/>
        <p:txBody>
          <a:bodyPr/>
          <a:lstStyle/>
          <a:p>
            <a:endParaRPr lang="fr-BE" dirty="0">
              <a:solidFill>
                <a:srgbClr val="333399">
                  <a:tint val="75000"/>
                </a:srgbClr>
              </a:solidFill>
            </a:endParaRP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solidFill>
                  <a:srgbClr val="333399">
                    <a:tint val="75000"/>
                  </a:srgbClr>
                </a:solidFill>
              </a:rPr>
              <a:pPr/>
              <a:t>‹N°›</a:t>
            </a:fld>
            <a:endParaRPr lang="fr-BE" dirty="0">
              <a:solidFill>
                <a:srgbClr val="333399">
                  <a:tint val="75000"/>
                </a:srgb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2000" r="-2000"/>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51166" y="0"/>
            <a:ext cx="6172200" cy="827584"/>
          </a:xfrm>
          <a:prstGeom prst="rect">
            <a:avLst/>
          </a:prstGeom>
        </p:spPr>
        <p:txBody>
          <a:bodyPr vert="horz" lIns="91440" tIns="45720" rIns="91440" bIns="45720" rtlCol="0" anchor="ctr">
            <a:noAutofit/>
          </a:bodyPr>
          <a:lstStyle/>
          <a:p>
            <a:r>
              <a:rPr lang="fr-FR" dirty="0"/>
              <a:t>Cliquez pour modifier le style du titre</a:t>
            </a:r>
          </a:p>
        </p:txBody>
      </p:sp>
      <p:sp>
        <p:nvSpPr>
          <p:cNvPr id="3" name="Espace réservé du texte 2"/>
          <p:cNvSpPr>
            <a:spLocks noGrp="1"/>
          </p:cNvSpPr>
          <p:nvPr>
            <p:ph type="body" idx="1"/>
          </p:nvPr>
        </p:nvSpPr>
        <p:spPr>
          <a:xfrm>
            <a:off x="836712" y="1049150"/>
            <a:ext cx="5678388" cy="7119071"/>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620689" y="8700460"/>
            <a:ext cx="810091" cy="443541"/>
          </a:xfrm>
          <a:prstGeom prst="rect">
            <a:avLst/>
          </a:prstGeom>
        </p:spPr>
        <p:txBody>
          <a:bodyPr vert="horz" lIns="91440" tIns="45720" rIns="91440" bIns="45720" rtlCol="0" anchor="ctr"/>
          <a:lstStyle>
            <a:lvl1pPr algn="ctr">
              <a:defRPr sz="1050">
                <a:solidFill>
                  <a:schemeClr val="tx1">
                    <a:tint val="75000"/>
                  </a:schemeClr>
                </a:solidFill>
                <a:latin typeface="Haettenschweiler" pitchFamily="34" charset="0"/>
              </a:defRPr>
            </a:lvl1pPr>
          </a:lstStyle>
          <a:p>
            <a:endParaRPr lang="fr-BE" dirty="0">
              <a:solidFill>
                <a:srgbClr val="333399">
                  <a:tint val="75000"/>
                </a:srgbClr>
              </a:solidFill>
            </a:endParaRPr>
          </a:p>
        </p:txBody>
      </p:sp>
      <p:sp>
        <p:nvSpPr>
          <p:cNvPr id="5" name="Espace réservé du pied de page 4"/>
          <p:cNvSpPr>
            <a:spLocks noGrp="1"/>
          </p:cNvSpPr>
          <p:nvPr>
            <p:ph type="ftr" sz="quarter" idx="3"/>
          </p:nvPr>
        </p:nvSpPr>
        <p:spPr>
          <a:xfrm>
            <a:off x="1538790" y="8700460"/>
            <a:ext cx="4158462" cy="443541"/>
          </a:xfrm>
          <a:prstGeom prst="rect">
            <a:avLst/>
          </a:prstGeom>
        </p:spPr>
        <p:txBody>
          <a:bodyPr vert="horz" lIns="91440" tIns="45720" rIns="91440" bIns="45720" rtlCol="0" anchor="ctr"/>
          <a:lstStyle>
            <a:lvl1pPr algn="ctr">
              <a:defRPr sz="1050">
                <a:solidFill>
                  <a:schemeClr val="tx1">
                    <a:tint val="75000"/>
                  </a:schemeClr>
                </a:solidFill>
              </a:defRPr>
            </a:lvl1pPr>
          </a:lstStyle>
          <a:p>
            <a:endParaRPr lang="fr-BE" dirty="0">
              <a:solidFill>
                <a:srgbClr val="333399">
                  <a:tint val="75000"/>
                </a:srgbClr>
              </a:solidFill>
            </a:endParaRPr>
          </a:p>
        </p:txBody>
      </p:sp>
      <p:sp>
        <p:nvSpPr>
          <p:cNvPr id="6" name="Espace réservé du numéro de diapositive 5"/>
          <p:cNvSpPr>
            <a:spLocks noGrp="1"/>
          </p:cNvSpPr>
          <p:nvPr>
            <p:ph type="sldNum" sz="quarter" idx="4"/>
          </p:nvPr>
        </p:nvSpPr>
        <p:spPr>
          <a:xfrm>
            <a:off x="5967282" y="8501657"/>
            <a:ext cx="385800" cy="486835"/>
          </a:xfrm>
          <a:prstGeom prst="rect">
            <a:avLst/>
          </a:prstGeom>
        </p:spPr>
        <p:txBody>
          <a:bodyPr vert="horz" lIns="91440" tIns="45720" rIns="91440" bIns="45720" rtlCol="0" anchor="ctr"/>
          <a:lstStyle>
            <a:lvl1pPr algn="ctr">
              <a:defRPr sz="1200">
                <a:solidFill>
                  <a:schemeClr val="tx1">
                    <a:tint val="75000"/>
                  </a:schemeClr>
                </a:solidFill>
                <a:latin typeface="Haettenschweiler" pitchFamily="34" charset="0"/>
              </a:defRPr>
            </a:lvl1pPr>
          </a:lstStyle>
          <a:p>
            <a:fld id="{CF4668DC-857F-487D-BFFA-8C0CA5037977}" type="slidenum">
              <a:rPr lang="fr-BE" smtClean="0">
                <a:solidFill>
                  <a:srgbClr val="333399">
                    <a:tint val="75000"/>
                  </a:srgbClr>
                </a:solidFill>
              </a:rPr>
              <a:pPr/>
              <a:t>‹N°›</a:t>
            </a:fld>
            <a:endParaRPr lang="fr-BE" dirty="0">
              <a:solidFill>
                <a:srgbClr val="333399">
                  <a:tint val="75000"/>
                </a:srgbClr>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3200" kern="1200">
          <a:solidFill>
            <a:schemeClr val="tx1"/>
          </a:solidFill>
          <a:latin typeface="Haettenschweiler" pitchFamily="34" charset="0"/>
          <a:ea typeface="+mj-ea"/>
          <a:cs typeface="+mj-cs"/>
        </a:defRPr>
      </a:lvl1pPr>
    </p:titleStyle>
    <p:bodyStyle>
      <a:lvl1pPr marL="342900" indent="-342900" algn="l" defTabSz="914400" rtl="0" eaLnBrk="1" latinLnBrk="0" hangingPunct="1">
        <a:spcBef>
          <a:spcPct val="20000"/>
        </a:spcBef>
        <a:buFont typeface="Wingdings 3" pitchFamily="18" charset="2"/>
        <a:buChar char="}"/>
        <a:defRPr sz="2800" kern="1200">
          <a:solidFill>
            <a:schemeClr val="tx1"/>
          </a:solidFill>
          <a:latin typeface="+mj-lt"/>
          <a:ea typeface="+mn-ea"/>
          <a:cs typeface="+mn-cs"/>
        </a:defRPr>
      </a:lvl1pPr>
      <a:lvl2pPr marL="742950" indent="-285750" algn="l" defTabSz="914400" rtl="0" eaLnBrk="1" latinLnBrk="0" hangingPunct="1">
        <a:spcBef>
          <a:spcPct val="20000"/>
        </a:spcBef>
        <a:buClr>
          <a:schemeClr val="bg1"/>
        </a:buClr>
        <a:buFont typeface="Wingdings" pitchFamily="2" charset="2"/>
        <a:buChar char="§"/>
        <a:defRPr sz="2400" kern="1200">
          <a:solidFill>
            <a:schemeClr val="tx1"/>
          </a:solidFill>
          <a:latin typeface="+mj-lt"/>
          <a:ea typeface="+mn-ea"/>
          <a:cs typeface="+mn-cs"/>
        </a:defRPr>
      </a:lvl2pPr>
      <a:lvl3pPr marL="1143000" indent="-228600" algn="l" defTabSz="914400" rtl="0" eaLnBrk="1" latinLnBrk="0" hangingPunct="1">
        <a:spcBef>
          <a:spcPct val="20000"/>
        </a:spcBef>
        <a:buClr>
          <a:schemeClr val="tx2"/>
        </a:buClr>
        <a:buFont typeface="Wingdings 3" pitchFamily="18" charset="2"/>
        <a:buChar char="}"/>
        <a:defRPr sz="2400" kern="1200">
          <a:solidFill>
            <a:schemeClr val="tx1"/>
          </a:solidFill>
          <a:latin typeface="Arial Narrow" pitchFamily="34" charset="0"/>
          <a:ea typeface="+mn-ea"/>
          <a:cs typeface="+mn-cs"/>
        </a:defRPr>
      </a:lvl3pPr>
      <a:lvl4pPr marL="1600200" indent="-228600" algn="l" defTabSz="914400" rtl="0" eaLnBrk="1" latinLnBrk="0" hangingPunct="1">
        <a:spcBef>
          <a:spcPct val="20000"/>
        </a:spcBef>
        <a:buClr>
          <a:schemeClr val="accent1"/>
        </a:buClr>
        <a:buFont typeface="Wingdings" pitchFamily="2" charset="2"/>
        <a:buChar char="§"/>
        <a:defRPr sz="2000" kern="1200">
          <a:solidFill>
            <a:schemeClr val="bg2">
              <a:lumMod val="10000"/>
            </a:schemeClr>
          </a:solidFill>
          <a:latin typeface="Arial Narrow" pitchFamily="34" charset="0"/>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bg2">
              <a:lumMod val="10000"/>
            </a:schemeClr>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1115844" y="3563888"/>
            <a:ext cx="1233036" cy="1080120"/>
          </a:xfrm>
          <a:prstGeom prst="rect">
            <a:avLst/>
          </a:prstGeom>
          <a:noFill/>
        </p:spPr>
        <p:txBody>
          <a:bodyPr wrap="square" rtlCol="0" anchor="b">
            <a:prstTxWarp prst="textArchUp">
              <a:avLst>
                <a:gd name="adj" fmla="val 13045088"/>
              </a:avLst>
            </a:prstTxWarp>
            <a:spAutoFit/>
          </a:bodyPr>
          <a:lstStyle/>
          <a:p>
            <a:pPr algn="ctr"/>
            <a:r>
              <a:rPr lang="fr-FR" sz="2000" kern="2500" spc="100" dirty="0">
                <a:solidFill>
                  <a:srgbClr val="333399"/>
                </a:solidFill>
                <a:latin typeface="Haettenschweiler" pitchFamily="34" charset="0"/>
                <a:ea typeface="+mj-ea"/>
                <a:cs typeface="+mj-cs"/>
              </a:rPr>
              <a:t>Outil</a:t>
            </a:r>
          </a:p>
        </p:txBody>
      </p:sp>
      <p:sp>
        <p:nvSpPr>
          <p:cNvPr id="3" name="Sous-titre 2"/>
          <p:cNvSpPr>
            <a:spLocks noGrp="1"/>
          </p:cNvSpPr>
          <p:nvPr>
            <p:ph type="subTitle" idx="1"/>
          </p:nvPr>
        </p:nvSpPr>
        <p:spPr>
          <a:xfrm>
            <a:off x="1484784" y="4932040"/>
            <a:ext cx="4281987" cy="3024336"/>
          </a:xfrm>
          <a:prstGeom prst="roundRect">
            <a:avLst/>
          </a:prstGeom>
        </p:spPr>
        <p:style>
          <a:lnRef idx="2">
            <a:schemeClr val="accent1"/>
          </a:lnRef>
          <a:fillRef idx="1">
            <a:schemeClr val="lt1"/>
          </a:fillRef>
          <a:effectRef idx="0">
            <a:schemeClr val="accent1"/>
          </a:effectRef>
          <a:fontRef idx="minor">
            <a:schemeClr val="dk1"/>
          </a:fontRef>
        </p:style>
        <p:txBody>
          <a:bodyPr>
            <a:normAutofit/>
          </a:bodyPr>
          <a:lstStyle/>
          <a:p>
            <a:pPr>
              <a:buNone/>
            </a:pPr>
            <a:r>
              <a:rPr lang="fr-FR" sz="1100" b="1" dirty="0">
                <a:solidFill>
                  <a:schemeClr val="bg1">
                    <a:lumMod val="10000"/>
                  </a:schemeClr>
                </a:solidFill>
                <a:latin typeface="+mj-lt"/>
              </a:rPr>
              <a:t>Candidat</a:t>
            </a:r>
          </a:p>
          <a:p>
            <a:pPr>
              <a:buNone/>
            </a:pPr>
            <a:r>
              <a:rPr lang="fr-FR" sz="1100" dirty="0">
                <a:solidFill>
                  <a:schemeClr val="bg1">
                    <a:lumMod val="10000"/>
                  </a:schemeClr>
                </a:solidFill>
                <a:latin typeface="+mj-lt"/>
              </a:rPr>
              <a:t>Nom : 	………………………………….</a:t>
            </a:r>
          </a:p>
          <a:p>
            <a:pPr>
              <a:buNone/>
            </a:pPr>
            <a:r>
              <a:rPr lang="fr-FR" sz="1100" dirty="0">
                <a:solidFill>
                  <a:schemeClr val="bg1">
                    <a:lumMod val="10000"/>
                  </a:schemeClr>
                </a:solidFill>
                <a:latin typeface="+mj-lt"/>
              </a:rPr>
              <a:t>Prénom : 	………………………………….</a:t>
            </a:r>
          </a:p>
          <a:p>
            <a:pPr>
              <a:buNone/>
            </a:pPr>
            <a:r>
              <a:rPr lang="fr-FR" sz="1100" dirty="0">
                <a:solidFill>
                  <a:schemeClr val="bg1">
                    <a:lumMod val="10000"/>
                  </a:schemeClr>
                </a:solidFill>
                <a:latin typeface="+mj-lt"/>
              </a:rPr>
              <a:t>Entreprise :	 …………………………………</a:t>
            </a:r>
          </a:p>
          <a:p>
            <a:pPr>
              <a:buNone/>
            </a:pPr>
            <a:endParaRPr lang="fr-FR" sz="1100" dirty="0">
              <a:solidFill>
                <a:schemeClr val="bg1">
                  <a:lumMod val="10000"/>
                </a:schemeClr>
              </a:solidFill>
              <a:latin typeface="+mj-lt"/>
            </a:endParaRPr>
          </a:p>
          <a:p>
            <a:pPr>
              <a:buNone/>
            </a:pPr>
            <a:r>
              <a:rPr lang="fr-FR" sz="1100" b="1" dirty="0">
                <a:solidFill>
                  <a:schemeClr val="bg1">
                    <a:lumMod val="10000"/>
                  </a:schemeClr>
                </a:solidFill>
                <a:latin typeface="+mj-lt"/>
              </a:rPr>
              <a:t>Option (1 à 3 options)</a:t>
            </a:r>
          </a:p>
          <a:p>
            <a:pPr marL="171450" indent="-171450">
              <a:buFont typeface="Wingdings" pitchFamily="2" charset="2"/>
              <a:buChar char="q"/>
            </a:pPr>
            <a:r>
              <a:rPr lang="fr-FR" sz="1100" dirty="0">
                <a:solidFill>
                  <a:schemeClr val="bg1">
                    <a:lumMod val="10000"/>
                  </a:schemeClr>
                </a:solidFill>
                <a:latin typeface="+mj-lt"/>
              </a:rPr>
              <a:t>Téléphonie</a:t>
            </a:r>
          </a:p>
          <a:p>
            <a:pPr marL="171450" indent="-171450">
              <a:buFont typeface="Wingdings" pitchFamily="2" charset="2"/>
              <a:buChar char="q"/>
            </a:pPr>
            <a:r>
              <a:rPr lang="fr-FR" sz="1100" dirty="0">
                <a:solidFill>
                  <a:schemeClr val="bg1">
                    <a:lumMod val="10000"/>
                  </a:schemeClr>
                </a:solidFill>
                <a:latin typeface="+mj-lt"/>
              </a:rPr>
              <a:t>Electroménager</a:t>
            </a:r>
          </a:p>
          <a:p>
            <a:pPr marL="171450" indent="-171450">
              <a:buFont typeface="Wingdings" pitchFamily="2" charset="2"/>
              <a:buChar char="q"/>
            </a:pPr>
            <a:r>
              <a:rPr lang="fr-FR" sz="1100" dirty="0">
                <a:solidFill>
                  <a:schemeClr val="bg1">
                    <a:lumMod val="10000"/>
                  </a:schemeClr>
                </a:solidFill>
                <a:latin typeface="+mj-lt"/>
              </a:rPr>
              <a:t>Multimédia</a:t>
            </a:r>
          </a:p>
          <a:p>
            <a:pPr>
              <a:buNone/>
            </a:pPr>
            <a:endParaRPr lang="fr-FR" sz="1100" dirty="0">
              <a:solidFill>
                <a:schemeClr val="bg1">
                  <a:lumMod val="10000"/>
                </a:schemeClr>
              </a:solidFill>
              <a:latin typeface="+mj-lt"/>
            </a:endParaRPr>
          </a:p>
          <a:p>
            <a:pPr>
              <a:buNone/>
            </a:pPr>
            <a:r>
              <a:rPr lang="fr-FR" sz="1100" b="1" dirty="0">
                <a:solidFill>
                  <a:schemeClr val="bg1">
                    <a:lumMod val="10000"/>
                  </a:schemeClr>
                </a:solidFill>
                <a:latin typeface="+mj-lt"/>
              </a:rPr>
              <a:t>Présentation du CQP dans le cadre : </a:t>
            </a:r>
          </a:p>
          <a:p>
            <a:pPr marL="171450" indent="-171450">
              <a:buFont typeface="Wingdings" pitchFamily="2" charset="2"/>
              <a:buChar char="q"/>
            </a:pPr>
            <a:r>
              <a:rPr lang="fr-FR" sz="1100" dirty="0">
                <a:solidFill>
                  <a:schemeClr val="bg1">
                    <a:lumMod val="10000"/>
                  </a:schemeClr>
                </a:solidFill>
                <a:latin typeface="+mj-lt"/>
              </a:rPr>
              <a:t>d’un parcours de formation individualisé</a:t>
            </a:r>
          </a:p>
          <a:p>
            <a:pPr marL="171450" indent="-171450">
              <a:buFont typeface="Wingdings" pitchFamily="2" charset="2"/>
              <a:buChar char="q"/>
            </a:pPr>
            <a:r>
              <a:rPr lang="fr-FR" sz="1100" dirty="0">
                <a:solidFill>
                  <a:schemeClr val="bg1">
                    <a:lumMod val="10000"/>
                  </a:schemeClr>
                </a:solidFill>
                <a:latin typeface="+mj-lt"/>
              </a:rPr>
              <a:t> d’une Validation des Acquis de l’Expérience (VAE)</a:t>
            </a:r>
          </a:p>
          <a:p>
            <a:pPr>
              <a:buNone/>
            </a:pPr>
            <a:endParaRPr lang="fr-FR" sz="1100" dirty="0">
              <a:solidFill>
                <a:schemeClr val="bg1">
                  <a:lumMod val="10000"/>
                </a:schemeClr>
              </a:solidFill>
              <a:latin typeface="+mj-lt"/>
            </a:endParaRPr>
          </a:p>
        </p:txBody>
      </p:sp>
      <p:sp>
        <p:nvSpPr>
          <p:cNvPr id="4" name="Titre 3"/>
          <p:cNvSpPr>
            <a:spLocks noGrp="1"/>
          </p:cNvSpPr>
          <p:nvPr>
            <p:ph type="ctrTitle"/>
          </p:nvPr>
        </p:nvSpPr>
        <p:spPr>
          <a:xfrm>
            <a:off x="404664" y="0"/>
            <a:ext cx="6453336" cy="1835696"/>
          </a:xfrm>
          <a:prstGeom prst="rect">
            <a:avLst/>
          </a:prstGeom>
          <a:noFill/>
          <a:ln w="12700">
            <a:noFill/>
          </a:ln>
        </p:spPr>
        <p:style>
          <a:lnRef idx="2">
            <a:schemeClr val="accent2"/>
          </a:lnRef>
          <a:fillRef idx="1">
            <a:schemeClr val="lt1"/>
          </a:fillRef>
          <a:effectRef idx="0">
            <a:schemeClr val="accent2"/>
          </a:effectRef>
          <a:fontRef idx="minor">
            <a:schemeClr val="dk1"/>
          </a:fontRef>
        </p:style>
        <p:txBody>
          <a:bodyPr rtlCol="0" anchor="ctr"/>
          <a:lstStyle/>
          <a:p>
            <a:pPr algn="ctr"/>
            <a:r>
              <a:rPr lang="fr-FR" sz="1600" b="1" dirty="0">
                <a:solidFill>
                  <a:schemeClr val="bg1">
                    <a:lumMod val="25000"/>
                  </a:schemeClr>
                </a:solidFill>
                <a:latin typeface="Century Gothic" pitchFamily="34" charset="0"/>
                <a:cs typeface="Arial" pitchFamily="34" charset="0"/>
              </a:rPr>
              <a:t>Branche professionnelle des commerces et services </a:t>
            </a:r>
            <a:br>
              <a:rPr lang="fr-FR" sz="1600" b="1" dirty="0">
                <a:solidFill>
                  <a:schemeClr val="bg1">
                    <a:lumMod val="25000"/>
                  </a:schemeClr>
                </a:solidFill>
                <a:latin typeface="Century Gothic" pitchFamily="34" charset="0"/>
                <a:cs typeface="Arial" pitchFamily="34" charset="0"/>
              </a:rPr>
            </a:br>
            <a:r>
              <a:rPr lang="fr-FR" sz="1600" b="1" dirty="0">
                <a:solidFill>
                  <a:schemeClr val="bg1">
                    <a:lumMod val="25000"/>
                  </a:schemeClr>
                </a:solidFill>
                <a:latin typeface="Century Gothic" pitchFamily="34" charset="0"/>
                <a:cs typeface="Arial" pitchFamily="34" charset="0"/>
              </a:rPr>
              <a:t>de l’Audiovisuel, de l’Electronique et de l’Equipement Ménager</a:t>
            </a:r>
          </a:p>
        </p:txBody>
      </p:sp>
      <p:sp>
        <p:nvSpPr>
          <p:cNvPr id="2" name="ZoneTexte 1"/>
          <p:cNvSpPr txBox="1"/>
          <p:nvPr/>
        </p:nvSpPr>
        <p:spPr>
          <a:xfrm>
            <a:off x="548680" y="8676456"/>
            <a:ext cx="5490536" cy="369332"/>
          </a:xfrm>
          <a:prstGeom prst="rect">
            <a:avLst/>
          </a:prstGeom>
          <a:noFill/>
        </p:spPr>
        <p:txBody>
          <a:bodyPr wrap="square" rtlCol="0">
            <a:spAutoFit/>
          </a:bodyPr>
          <a:lstStyle/>
          <a:p>
            <a:r>
              <a:rPr lang="fr-FR" sz="900" i="1" dirty="0">
                <a:solidFill>
                  <a:schemeClr val="bg1">
                    <a:lumMod val="10000"/>
                  </a:schemeClr>
                </a:solidFill>
                <a:latin typeface="+mj-lt"/>
              </a:rPr>
              <a:t>Dossier à adresser au secrétariat de la CQP de la branche des commerces et services AEEM</a:t>
            </a:r>
          </a:p>
          <a:p>
            <a:r>
              <a:rPr lang="fr-FR" sz="900" i="1" dirty="0">
                <a:solidFill>
                  <a:schemeClr val="bg1">
                    <a:lumMod val="10000"/>
                  </a:schemeClr>
                </a:solidFill>
                <a:latin typeface="+mj-lt"/>
              </a:rPr>
              <a:t>187 quai de Valmy - 75010 PARIS</a:t>
            </a:r>
          </a:p>
        </p:txBody>
      </p:sp>
      <p:sp>
        <p:nvSpPr>
          <p:cNvPr id="6" name="ZoneTexte 5"/>
          <p:cNvSpPr txBox="1"/>
          <p:nvPr/>
        </p:nvSpPr>
        <p:spPr>
          <a:xfrm>
            <a:off x="5130000" y="0"/>
            <a:ext cx="1728000" cy="648000"/>
          </a:xfrm>
          <a:prstGeom prst="rect">
            <a:avLst/>
          </a:prstGeom>
          <a:solidFill>
            <a:srgbClr val="FFFFFF"/>
          </a:solidFill>
          <a:ln>
            <a:solidFill>
              <a:schemeClr val="bg1">
                <a:lumMod val="10000"/>
              </a:schemeClr>
            </a:solidFill>
          </a:ln>
        </p:spPr>
        <p:txBody>
          <a:bodyPr wrap="square" lIns="36000" rIns="36000" rtlCol="0">
            <a:noAutofit/>
          </a:bodyPr>
          <a:lstStyle/>
          <a:p>
            <a:pPr algn="ctr"/>
            <a:r>
              <a:rPr lang="fr-FR" sz="800" i="1" u="sng" dirty="0">
                <a:solidFill>
                  <a:schemeClr val="bg1">
                    <a:lumMod val="10000"/>
                  </a:schemeClr>
                </a:solidFill>
              </a:rPr>
              <a:t>Cadre réservé au secrétariat CQP</a:t>
            </a:r>
          </a:p>
          <a:p>
            <a:endParaRPr lang="fr-FR" sz="800" i="1" dirty="0">
              <a:solidFill>
                <a:schemeClr val="bg1">
                  <a:lumMod val="10000"/>
                </a:schemeClr>
              </a:solidFill>
            </a:endParaRPr>
          </a:p>
          <a:p>
            <a:r>
              <a:rPr lang="fr-FR" sz="800" i="1" dirty="0">
                <a:solidFill>
                  <a:schemeClr val="bg1">
                    <a:lumMod val="10000"/>
                  </a:schemeClr>
                </a:solidFill>
              </a:rPr>
              <a:t>N° Candidat : </a:t>
            </a:r>
          </a:p>
          <a:p>
            <a:endParaRPr lang="fr-FR" sz="800" i="1" dirty="0">
              <a:solidFill>
                <a:schemeClr val="bg1">
                  <a:lumMod val="10000"/>
                </a:schemeClr>
              </a:solidFill>
            </a:endParaRPr>
          </a:p>
        </p:txBody>
      </p:sp>
      <p:sp>
        <p:nvSpPr>
          <p:cNvPr id="7" name="Ellipse 6"/>
          <p:cNvSpPr/>
          <p:nvPr/>
        </p:nvSpPr>
        <p:spPr>
          <a:xfrm>
            <a:off x="1372362" y="3707984"/>
            <a:ext cx="720000" cy="720000"/>
          </a:xfrm>
          <a:prstGeom prst="ellipse">
            <a:avLst/>
          </a:prstGeom>
          <a:solidFill>
            <a:schemeClr val="accent1"/>
          </a:solidFill>
          <a:ln/>
          <a:effectLst>
            <a:innerShdw blurRad="177800" dist="50800" dir="16200000">
              <a:prstClr val="black">
                <a:alpha val="50000"/>
              </a:prstClr>
            </a:innerShdw>
          </a:effectLst>
        </p:spPr>
        <p:style>
          <a:lnRef idx="3">
            <a:schemeClr val="lt1"/>
          </a:lnRef>
          <a:fillRef idx="1">
            <a:schemeClr val="accent2"/>
          </a:fillRef>
          <a:effectRef idx="1">
            <a:schemeClr val="accent2"/>
          </a:effectRef>
          <a:fontRef idx="minor">
            <a:schemeClr val="lt1"/>
          </a:fontRef>
        </p:style>
        <p:txBody>
          <a:bodyPr lIns="72000" rIns="72000" anchor="ctr"/>
          <a:lstStyle/>
          <a:p>
            <a:pPr algn="ctr" fontAlgn="auto">
              <a:spcBef>
                <a:spcPts val="0"/>
              </a:spcBef>
              <a:spcAft>
                <a:spcPts val="0"/>
              </a:spcAft>
              <a:defRPr/>
            </a:pPr>
            <a:r>
              <a:rPr lang="fr-FR" sz="1600" spc="200" dirty="0">
                <a:solidFill>
                  <a:srgbClr val="FFFFFF"/>
                </a:solidFill>
                <a:latin typeface="Haettenschweiler" pitchFamily="34" charset="0"/>
                <a:cs typeface="Arial" pitchFamily="34" charset="0"/>
              </a:rPr>
              <a:t>N°</a:t>
            </a:r>
            <a:r>
              <a:rPr lang="fr-FR" sz="2400" spc="200" dirty="0">
                <a:solidFill>
                  <a:srgbClr val="FFFFFF"/>
                </a:solidFill>
                <a:latin typeface="Haettenschweiler" pitchFamily="34" charset="0"/>
                <a:cs typeface="Arial" pitchFamily="34" charset="0"/>
              </a:rPr>
              <a:t>1</a:t>
            </a:r>
          </a:p>
        </p:txBody>
      </p:sp>
      <p:sp>
        <p:nvSpPr>
          <p:cNvPr id="10" name="Titre 3"/>
          <p:cNvSpPr txBox="1">
            <a:spLocks/>
          </p:cNvSpPr>
          <p:nvPr/>
        </p:nvSpPr>
        <p:spPr>
          <a:xfrm>
            <a:off x="548680" y="2123728"/>
            <a:ext cx="6309320" cy="2513012"/>
          </a:xfrm>
          <a:prstGeom prst="rect">
            <a:avLst/>
          </a:prstGeom>
          <a:noFill/>
          <a:ln w="12700" cap="flat" cmpd="sng" algn="ctr">
            <a:noFill/>
            <a:prstDash val="solid"/>
          </a:ln>
        </p:spPr>
        <p:style>
          <a:lnRef idx="2">
            <a:schemeClr val="accent2"/>
          </a:lnRef>
          <a:fillRef idx="1">
            <a:schemeClr val="lt1"/>
          </a:fillRef>
          <a:effectRef idx="0">
            <a:schemeClr val="accent2"/>
          </a:effectRef>
          <a:fontRef idx="minor">
            <a:schemeClr val="dk1"/>
          </a:fontRef>
        </p:style>
        <p:txBody>
          <a:bodyPr vert="horz" lIns="91440" tIns="45720" rIns="91440" bIns="45720" rtlCol="0" anchor="ctr">
            <a:noAutofit/>
          </a:bodyPr>
          <a:lstStyle/>
          <a:p>
            <a:pPr algn="ctr">
              <a:spcBef>
                <a:spcPct val="0"/>
              </a:spcBef>
            </a:pPr>
            <a:r>
              <a:rPr lang="fr-FR" sz="2000" dirty="0">
                <a:solidFill>
                  <a:schemeClr val="bg1">
                    <a:lumMod val="50000"/>
                  </a:schemeClr>
                </a:solidFill>
                <a:latin typeface="Haettenschweiler" pitchFamily="34" charset="0"/>
              </a:rPr>
              <a:t>CQP « Vendeur(se) - conseil</a:t>
            </a:r>
          </a:p>
          <a:p>
            <a:pPr algn="ctr">
              <a:spcBef>
                <a:spcPct val="0"/>
              </a:spcBef>
            </a:pPr>
            <a:r>
              <a:rPr lang="fr-FR" sz="2000" dirty="0">
                <a:solidFill>
                  <a:schemeClr val="bg1">
                    <a:lumMod val="50000"/>
                  </a:schemeClr>
                </a:solidFill>
                <a:latin typeface="Haettenschweiler" pitchFamily="34" charset="0"/>
              </a:rPr>
              <a:t>en téléphonie et/ou électroménager et/ou multimédia »</a:t>
            </a:r>
          </a:p>
          <a:p>
            <a:pPr algn="ctr">
              <a:spcBef>
                <a:spcPct val="0"/>
              </a:spcBef>
            </a:pPr>
            <a:endParaRPr lang="fr-FR" sz="3200" dirty="0">
              <a:solidFill>
                <a:srgbClr val="333399"/>
              </a:solidFill>
              <a:latin typeface="Haettenschweiler" pitchFamily="34" charset="0"/>
              <a:ea typeface="+mj-ea"/>
              <a:cs typeface="+mj-cs"/>
            </a:endParaRPr>
          </a:p>
          <a:p>
            <a:pPr algn="ctr">
              <a:spcBef>
                <a:spcPct val="0"/>
              </a:spcBef>
            </a:pPr>
            <a:r>
              <a:rPr lang="fr-FR" sz="3200" dirty="0">
                <a:solidFill>
                  <a:srgbClr val="333399"/>
                </a:solidFill>
                <a:latin typeface="Haettenschweiler" pitchFamily="34" charset="0"/>
                <a:ea typeface="+mj-ea"/>
                <a:cs typeface="+mj-cs"/>
              </a:rPr>
              <a:t>Dossier candidat(e)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Vos expériences extra-professionnelles en lien avec les compétences de Vendeur(se) Conseil en téléphonie et/ou électroménager et/ou multimédia</a:t>
            </a: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srgbClr val="333399">
                    <a:tint val="75000"/>
                  </a:srgbClr>
                </a:solidFill>
              </a:rPr>
              <a:pPr/>
              <a:t>10</a:t>
            </a:fld>
            <a:endParaRPr lang="fr-BE" dirty="0">
              <a:solidFill>
                <a:srgbClr val="333399">
                  <a:tint val="75000"/>
                </a:srgbClr>
              </a:solidFill>
            </a:endParaRPr>
          </a:p>
        </p:txBody>
      </p:sp>
      <p:graphicFrame>
        <p:nvGraphicFramePr>
          <p:cNvPr id="51" name="Tableau 50"/>
          <p:cNvGraphicFramePr>
            <a:graphicFrameLocks noGrp="1"/>
          </p:cNvGraphicFramePr>
          <p:nvPr>
            <p:extLst>
              <p:ext uri="{D42A27DB-BD31-4B8C-83A1-F6EECF244321}">
                <p14:modId xmlns:p14="http://schemas.microsoft.com/office/powerpoint/2010/main" val="580489852"/>
              </p:ext>
            </p:extLst>
          </p:nvPr>
        </p:nvGraphicFramePr>
        <p:xfrm>
          <a:off x="620688" y="1187624"/>
          <a:ext cx="6120000" cy="6917760"/>
        </p:xfrm>
        <a:graphic>
          <a:graphicData uri="http://schemas.openxmlformats.org/drawingml/2006/table">
            <a:tbl>
              <a:tblPr firstRow="1" bandRow="1">
                <a:tableStyleId>{5C22544A-7EE6-4342-B048-85BDC9FD1C3A}</a:tableStyleId>
              </a:tblPr>
              <a:tblGrid>
                <a:gridCol w="2016000">
                  <a:extLst>
                    <a:ext uri="{9D8B030D-6E8A-4147-A177-3AD203B41FA5}">
                      <a16:colId xmlns:a16="http://schemas.microsoft.com/office/drawing/2014/main" val="20000"/>
                    </a:ext>
                  </a:extLst>
                </a:gridCol>
                <a:gridCol w="4104000">
                  <a:extLst>
                    <a:ext uri="{9D8B030D-6E8A-4147-A177-3AD203B41FA5}">
                      <a16:colId xmlns:a16="http://schemas.microsoft.com/office/drawing/2014/main" val="20001"/>
                    </a:ext>
                  </a:extLst>
                </a:gridCol>
              </a:tblGrid>
              <a:tr h="36532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rgbClr val="F2F2F2">
                              <a:lumMod val="10000"/>
                            </a:srgbClr>
                          </a:solidFill>
                          <a:effectLst/>
                          <a:uLnTx/>
                          <a:uFillTx/>
                          <a:latin typeface="Century Gothic"/>
                          <a:ea typeface="+mn-ea"/>
                          <a:cs typeface="+mn-cs"/>
                        </a:rPr>
                        <a:t>Les domaines de compétences du CQP</a:t>
                      </a:r>
                      <a:endParaRPr lang="fr-FR" sz="900" b="0" dirty="0">
                        <a:solidFill>
                          <a:schemeClr val="bg1">
                            <a:lumMod val="10000"/>
                          </a:schemeClr>
                        </a:solidFill>
                        <a:latin typeface="+mj-lt"/>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pPr algn="ctr"/>
                      <a:r>
                        <a:rPr lang="fr-FR" sz="900" dirty="0">
                          <a:solidFill>
                            <a:schemeClr val="bg1">
                              <a:lumMod val="10000"/>
                            </a:schemeClr>
                          </a:solidFill>
                          <a:latin typeface="+mj-lt"/>
                        </a:rPr>
                        <a:t>Activités extra-professionnelles </a:t>
                      </a:r>
                    </a:p>
                    <a:p>
                      <a:pPr algn="ctr"/>
                      <a:r>
                        <a:rPr lang="fr-FR" sz="900" b="0" dirty="0">
                          <a:solidFill>
                            <a:schemeClr val="bg1">
                              <a:lumMod val="10000"/>
                            </a:schemeClr>
                          </a:solidFill>
                          <a:latin typeface="+mj-lt"/>
                        </a:rPr>
                        <a:t>(structure,</a:t>
                      </a:r>
                      <a:r>
                        <a:rPr lang="fr-FR" sz="900" b="0" baseline="0" dirty="0">
                          <a:solidFill>
                            <a:schemeClr val="bg1">
                              <a:lumMod val="10000"/>
                            </a:schemeClr>
                          </a:solidFill>
                          <a:latin typeface="+mj-lt"/>
                        </a:rPr>
                        <a:t> durée, missions)</a:t>
                      </a:r>
                      <a:endParaRPr lang="fr-FR" sz="900" b="0" dirty="0">
                        <a:solidFill>
                          <a:schemeClr val="bg1">
                            <a:lumMod val="10000"/>
                          </a:schemeClr>
                        </a:solidFill>
                        <a:latin typeface="+mj-lt"/>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extLst>
                  <a:ext uri="{0D108BD9-81ED-4DB2-BD59-A6C34878D82A}">
                    <a16:rowId xmlns:a16="http://schemas.microsoft.com/office/drawing/2014/main" val="10000"/>
                  </a:ext>
                </a:extLst>
              </a:tr>
              <a:tr h="936000">
                <a:tc>
                  <a:txBody>
                    <a:bodyPr/>
                    <a:lstStyle/>
                    <a:p>
                      <a:pPr marL="0" lvl="0" indent="0" algn="l">
                        <a:buFont typeface="Arial" pitchFamily="34" charset="0"/>
                        <a:buNone/>
                      </a:pPr>
                      <a:r>
                        <a:rPr lang="fr-FR" sz="900" b="0" i="1" baseline="0" dirty="0">
                          <a:solidFill>
                            <a:schemeClr val="bg1">
                              <a:lumMod val="10000"/>
                            </a:schemeClr>
                          </a:solidFill>
                          <a:latin typeface="+mj-lt"/>
                        </a:rPr>
                        <a:t>DOMAINE 1</a:t>
                      </a:r>
                      <a:br>
                        <a:rPr lang="fr-FR" sz="900" b="0" i="1" baseline="0" dirty="0">
                          <a:solidFill>
                            <a:schemeClr val="bg1">
                              <a:lumMod val="10000"/>
                            </a:schemeClr>
                          </a:solidFill>
                          <a:latin typeface="+mj-lt"/>
                        </a:rPr>
                      </a:br>
                      <a:r>
                        <a:rPr lang="fr-FR" sz="900" b="0" i="1" baseline="0" dirty="0">
                          <a:solidFill>
                            <a:schemeClr val="bg1">
                              <a:lumMod val="10000"/>
                            </a:schemeClr>
                          </a:solidFill>
                          <a:latin typeface="+mj-lt"/>
                        </a:rPr>
                        <a:t>Accueillir et accompagner les clients en magasin </a:t>
                      </a:r>
                      <a:endParaRPr lang="fr-FR" sz="900" b="0" dirty="0">
                        <a:solidFill>
                          <a:schemeClr val="bg1">
                            <a:lumMod val="10000"/>
                          </a:schemeClr>
                        </a:solidFill>
                        <a:latin typeface="+mj-lt"/>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pPr marL="0" indent="0">
                        <a:buClr>
                          <a:schemeClr val="accent2"/>
                        </a:buClr>
                        <a:buFont typeface="Wingdings" pitchFamily="2" charset="2"/>
                        <a:buNone/>
                      </a:pPr>
                      <a:endParaRPr lang="fr-FR" sz="900" dirty="0">
                        <a:solidFill>
                          <a:schemeClr val="bg1">
                            <a:lumMod val="10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1"/>
                  </a:ext>
                </a:extLst>
              </a:tr>
              <a:tr h="936000">
                <a:tc>
                  <a:txBody>
                    <a:bodyPr/>
                    <a:lstStyle/>
                    <a:p>
                      <a:pPr lvl="0" algn="l"/>
                      <a:r>
                        <a:rPr lang="fr-FR" sz="900" b="0" dirty="0">
                          <a:solidFill>
                            <a:schemeClr val="bg1">
                              <a:lumMod val="10000"/>
                            </a:schemeClr>
                          </a:solidFill>
                          <a:latin typeface="+mj-lt"/>
                        </a:rPr>
                        <a:t>DOMAINE 2</a:t>
                      </a:r>
                    </a:p>
                    <a:p>
                      <a:pPr lvl="0" algn="l"/>
                      <a:r>
                        <a:rPr lang="fr-FR" sz="900" b="0" dirty="0">
                          <a:solidFill>
                            <a:schemeClr val="bg1">
                              <a:lumMod val="10000"/>
                            </a:schemeClr>
                          </a:solidFill>
                          <a:latin typeface="+mj-lt"/>
                        </a:rPr>
                        <a:t>Vendre des produits et des services adaptés aux besoins du client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pPr marL="171450" indent="-171450">
                        <a:buClr>
                          <a:schemeClr val="accent2"/>
                        </a:buClr>
                        <a:buFont typeface="Wingdings" pitchFamily="2" charset="2"/>
                        <a:buChar char="q"/>
                      </a:pPr>
                      <a:endParaRPr lang="fr-FR" sz="900" dirty="0">
                        <a:solidFill>
                          <a:schemeClr val="bg1">
                            <a:lumMod val="10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2"/>
                  </a:ext>
                </a:extLst>
              </a:tr>
              <a:tr h="936000">
                <a:tc>
                  <a:txBody>
                    <a:bodyPr/>
                    <a:lstStyle/>
                    <a:p>
                      <a:pPr marL="0" lvl="0" indent="0" algn="l">
                        <a:buFont typeface="Arial" pitchFamily="34" charset="0"/>
                        <a:buNone/>
                      </a:pPr>
                      <a:r>
                        <a:rPr lang="fr-FR" sz="900" b="0" dirty="0">
                          <a:solidFill>
                            <a:schemeClr val="bg1">
                              <a:lumMod val="10000"/>
                            </a:schemeClr>
                          </a:solidFill>
                          <a:latin typeface="+mj-lt"/>
                        </a:rPr>
                        <a:t>DOMAINE 3</a:t>
                      </a:r>
                      <a:br>
                        <a:rPr lang="fr-FR" sz="900" b="0" dirty="0">
                          <a:solidFill>
                            <a:schemeClr val="bg1">
                              <a:lumMod val="10000"/>
                            </a:schemeClr>
                          </a:solidFill>
                          <a:latin typeface="+mj-lt"/>
                        </a:rPr>
                      </a:br>
                      <a:r>
                        <a:rPr lang="fr-FR" sz="900" b="0" dirty="0">
                          <a:solidFill>
                            <a:schemeClr val="bg1">
                              <a:lumMod val="10000"/>
                            </a:schemeClr>
                          </a:solidFill>
                          <a:latin typeface="+mj-lt"/>
                        </a:rPr>
                        <a:t>Conseiller techniquement</a:t>
                      </a:r>
                      <a:r>
                        <a:rPr lang="fr-FR" sz="900" b="0" baseline="0" dirty="0">
                          <a:solidFill>
                            <a:schemeClr val="bg1">
                              <a:lumMod val="10000"/>
                            </a:schemeClr>
                          </a:solidFill>
                          <a:latin typeface="+mj-lt"/>
                        </a:rPr>
                        <a:t> </a:t>
                      </a:r>
                      <a:r>
                        <a:rPr lang="fr-FR" sz="900" b="0" dirty="0">
                          <a:solidFill>
                            <a:schemeClr val="bg1">
                              <a:lumMod val="10000"/>
                            </a:schemeClr>
                          </a:solidFill>
                          <a:latin typeface="+mj-lt"/>
                        </a:rPr>
                        <a:t>sur les produits et les services</a:t>
                      </a:r>
                      <a:r>
                        <a:rPr lang="fr-FR" sz="900" b="0" baseline="0" dirty="0">
                          <a:solidFill>
                            <a:schemeClr val="bg1">
                              <a:lumMod val="10000"/>
                            </a:schemeClr>
                          </a:solidFill>
                          <a:latin typeface="+mj-lt"/>
                        </a:rPr>
                        <a:t> </a:t>
                      </a:r>
                    </a:p>
                    <a:p>
                      <a:pPr marL="171450" lvl="0" indent="-171450" algn="l">
                        <a:buFont typeface="Arial" pitchFamily="34" charset="0"/>
                        <a:buChar char="•"/>
                      </a:pPr>
                      <a:r>
                        <a:rPr lang="fr-FR" sz="900" b="0" baseline="0" dirty="0">
                          <a:solidFill>
                            <a:schemeClr val="bg1">
                              <a:lumMod val="10000"/>
                            </a:schemeClr>
                          </a:solidFill>
                          <a:latin typeface="+mj-lt"/>
                        </a:rPr>
                        <a:t>Téléphonie</a:t>
                      </a:r>
                    </a:p>
                    <a:p>
                      <a:pPr marL="171450" lvl="0" indent="-171450" algn="l">
                        <a:buFont typeface="Arial" pitchFamily="34" charset="0"/>
                        <a:buChar char="•"/>
                      </a:pPr>
                      <a:r>
                        <a:rPr lang="fr-FR" sz="900" b="0" baseline="0" dirty="0">
                          <a:solidFill>
                            <a:schemeClr val="bg1">
                              <a:lumMod val="10000"/>
                            </a:schemeClr>
                          </a:solidFill>
                          <a:latin typeface="+mj-lt"/>
                        </a:rPr>
                        <a:t>Electroménager</a:t>
                      </a:r>
                    </a:p>
                    <a:p>
                      <a:pPr marL="171450" lvl="0" indent="-171450" algn="l">
                        <a:buFont typeface="Arial" pitchFamily="34" charset="0"/>
                        <a:buChar char="•"/>
                      </a:pPr>
                      <a:r>
                        <a:rPr lang="fr-FR" sz="900" b="0" baseline="0" dirty="0">
                          <a:solidFill>
                            <a:schemeClr val="bg1">
                              <a:lumMod val="10000"/>
                            </a:schemeClr>
                          </a:solidFill>
                          <a:latin typeface="+mj-lt"/>
                        </a:rPr>
                        <a:t>Multimédia</a:t>
                      </a:r>
                      <a:endParaRPr lang="fr-FR" sz="900" b="0" dirty="0">
                        <a:solidFill>
                          <a:schemeClr val="bg1">
                            <a:lumMod val="10000"/>
                          </a:schemeClr>
                        </a:solidFill>
                        <a:latin typeface="+mj-lt"/>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pPr marL="171450" indent="-171450">
                        <a:buClr>
                          <a:schemeClr val="accent2"/>
                        </a:buClr>
                        <a:buFont typeface="Wingdings" pitchFamily="2" charset="2"/>
                        <a:buChar char="q"/>
                      </a:pPr>
                      <a:endParaRPr lang="fr-FR" sz="900" dirty="0">
                        <a:solidFill>
                          <a:schemeClr val="bg1">
                            <a:lumMod val="10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3"/>
                  </a:ext>
                </a:extLst>
              </a:tr>
              <a:tr h="936000">
                <a:tc>
                  <a:txBody>
                    <a:bodyPr/>
                    <a:lstStyle/>
                    <a:p>
                      <a:pPr lvl="0" algn="l"/>
                      <a:r>
                        <a:rPr lang="fr-FR" sz="900" b="0" dirty="0">
                          <a:solidFill>
                            <a:schemeClr val="bg1">
                              <a:lumMod val="10000"/>
                            </a:schemeClr>
                          </a:solidFill>
                          <a:latin typeface="+mj-lt"/>
                        </a:rPr>
                        <a:t>DOMAINE 4</a:t>
                      </a:r>
                      <a:br>
                        <a:rPr lang="fr-FR" sz="900" b="0" dirty="0">
                          <a:solidFill>
                            <a:schemeClr val="bg1">
                              <a:lumMod val="10000"/>
                            </a:schemeClr>
                          </a:solidFill>
                          <a:latin typeface="+mj-lt"/>
                        </a:rPr>
                      </a:br>
                      <a:r>
                        <a:rPr lang="fr-FR" sz="900" b="0" dirty="0">
                          <a:solidFill>
                            <a:schemeClr val="bg1">
                              <a:lumMod val="10000"/>
                            </a:schemeClr>
                          </a:solidFill>
                          <a:latin typeface="+mj-lt"/>
                        </a:rPr>
                        <a:t>Assurer le bon état marchand du rayon ou du magasin</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pPr marL="171450" indent="-171450">
                        <a:buClr>
                          <a:schemeClr val="accent2"/>
                        </a:buClr>
                        <a:buFont typeface="Wingdings" pitchFamily="2" charset="2"/>
                        <a:buChar char="q"/>
                      </a:pPr>
                      <a:endParaRPr lang="fr-FR" sz="900" dirty="0">
                        <a:solidFill>
                          <a:schemeClr val="bg1">
                            <a:lumMod val="10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4"/>
                  </a:ext>
                </a:extLst>
              </a:tr>
              <a:tr h="936000">
                <a:tc>
                  <a:txBody>
                    <a:bodyPr/>
                    <a:lstStyle/>
                    <a:p>
                      <a:pPr lvl="0" algn="l"/>
                      <a:r>
                        <a:rPr lang="fr-FR" sz="900" b="0" dirty="0">
                          <a:solidFill>
                            <a:schemeClr val="bg1">
                              <a:lumMod val="10000"/>
                            </a:schemeClr>
                          </a:solidFill>
                          <a:latin typeface="+mj-lt"/>
                        </a:rPr>
                        <a:t>DOMAINE 5</a:t>
                      </a:r>
                    </a:p>
                    <a:p>
                      <a:pPr lvl="0" algn="l"/>
                      <a:r>
                        <a:rPr lang="fr-FR" sz="900" b="0" dirty="0">
                          <a:solidFill>
                            <a:schemeClr val="bg1">
                              <a:lumMod val="10000"/>
                            </a:schemeClr>
                          </a:solidFill>
                          <a:latin typeface="+mj-lt"/>
                        </a:rPr>
                        <a:t>Traiter les retours et réclamations clients </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pPr marL="171450" indent="-171450">
                        <a:buClr>
                          <a:schemeClr val="accent2"/>
                        </a:buClr>
                        <a:buFont typeface="Wingdings" pitchFamily="2" charset="2"/>
                        <a:buChar char="q"/>
                      </a:pPr>
                      <a:endParaRPr lang="fr-FR" sz="900" dirty="0">
                        <a:solidFill>
                          <a:schemeClr val="bg1">
                            <a:lumMod val="10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5"/>
                  </a:ext>
                </a:extLst>
              </a:tr>
              <a:tr h="936000">
                <a:tc>
                  <a:txBody>
                    <a:bodyPr/>
                    <a:lstStyle/>
                    <a:p>
                      <a:pPr lvl="0" algn="l"/>
                      <a:r>
                        <a:rPr lang="fr-FR" sz="900" b="0" dirty="0">
                          <a:solidFill>
                            <a:schemeClr val="bg1">
                              <a:lumMod val="10000"/>
                            </a:schemeClr>
                          </a:solidFill>
                          <a:latin typeface="+mj-lt"/>
                        </a:rPr>
                        <a:t>DOMAINE 6</a:t>
                      </a:r>
                    </a:p>
                    <a:p>
                      <a:pPr lvl="0" algn="l"/>
                      <a:r>
                        <a:rPr lang="fr-FR" sz="900" b="0" dirty="0">
                          <a:solidFill>
                            <a:schemeClr val="bg1">
                              <a:lumMod val="10000"/>
                            </a:schemeClr>
                          </a:solidFill>
                          <a:latin typeface="+mj-lt"/>
                        </a:rPr>
                        <a:t>Participer à la dynamique commerciale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pPr marL="171450" indent="-171450">
                        <a:buClr>
                          <a:schemeClr val="accent2"/>
                        </a:buClr>
                        <a:buFont typeface="Wingdings" pitchFamily="2" charset="2"/>
                        <a:buChar char="q"/>
                      </a:pPr>
                      <a:endParaRPr lang="fr-FR" sz="900" dirty="0">
                        <a:solidFill>
                          <a:schemeClr val="bg1">
                            <a:lumMod val="10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6"/>
                  </a:ext>
                </a:extLst>
              </a:tr>
              <a:tr h="936000">
                <a:tc>
                  <a:txBody>
                    <a:bodyPr/>
                    <a:lstStyle/>
                    <a:p>
                      <a:pPr lvl="0" algn="l"/>
                      <a:r>
                        <a:rPr lang="fr-FR" sz="900" b="0" dirty="0">
                          <a:solidFill>
                            <a:schemeClr val="bg1">
                              <a:lumMod val="10000"/>
                            </a:schemeClr>
                          </a:solidFill>
                          <a:latin typeface="+mj-lt"/>
                        </a:rPr>
                        <a:t>DOMAINE 7</a:t>
                      </a:r>
                    </a:p>
                    <a:p>
                      <a:pPr lvl="0" algn="l"/>
                      <a:r>
                        <a:rPr lang="fr-FR" sz="900" b="0" dirty="0">
                          <a:solidFill>
                            <a:schemeClr val="bg1">
                              <a:lumMod val="10000"/>
                            </a:schemeClr>
                          </a:solidFill>
                          <a:latin typeface="+mj-lt"/>
                        </a:rPr>
                        <a:t>Suivre les stocks et prendre en charge des produits </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pPr marL="171450" indent="-171450">
                        <a:buClr>
                          <a:schemeClr val="accent2"/>
                        </a:buClr>
                        <a:buFont typeface="Wingdings" pitchFamily="2" charset="2"/>
                        <a:buChar char="q"/>
                      </a:pPr>
                      <a:endParaRPr lang="fr-FR" sz="900" dirty="0">
                        <a:solidFill>
                          <a:schemeClr val="bg1">
                            <a:lumMod val="10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571564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Votre parcours de formation</a:t>
            </a:r>
          </a:p>
        </p:txBody>
      </p:sp>
      <p:sp>
        <p:nvSpPr>
          <p:cNvPr id="3" name="Espace réservé du contenu 2"/>
          <p:cNvSpPr>
            <a:spLocks noGrp="1"/>
          </p:cNvSpPr>
          <p:nvPr>
            <p:ph idx="1"/>
          </p:nvPr>
        </p:nvSpPr>
        <p:spPr/>
        <p:txBody>
          <a:bodyPr/>
          <a:lstStyle/>
          <a:p>
            <a:pPr marL="0" indent="0">
              <a:buNone/>
            </a:pPr>
            <a:r>
              <a:rPr lang="fr-FR" sz="1100" b="1" dirty="0"/>
              <a:t>La dernière classe suivie</a:t>
            </a:r>
          </a:p>
          <a:p>
            <a:pPr marL="0" indent="0">
              <a:buNone/>
            </a:pPr>
            <a:endParaRPr lang="fr-FR" sz="500" b="1" dirty="0"/>
          </a:p>
          <a:p>
            <a:pPr>
              <a:buFont typeface="Wingdings" pitchFamily="2" charset="2"/>
              <a:buChar char="q"/>
            </a:pPr>
            <a:r>
              <a:rPr lang="fr-FR" sz="1000" dirty="0">
                <a:solidFill>
                  <a:schemeClr val="bg1">
                    <a:lumMod val="10000"/>
                  </a:schemeClr>
                </a:solidFill>
              </a:rPr>
              <a:t>Primaire ou 6ème, 5ème, 4ème du collège</a:t>
            </a:r>
          </a:p>
          <a:p>
            <a:pPr>
              <a:buFont typeface="Wingdings" pitchFamily="2" charset="2"/>
              <a:buChar char="q"/>
            </a:pPr>
            <a:r>
              <a:rPr lang="fr-FR" sz="1000" dirty="0">
                <a:solidFill>
                  <a:schemeClr val="bg1">
                    <a:lumMod val="10000"/>
                  </a:schemeClr>
                </a:solidFill>
              </a:rPr>
              <a:t>3ème ou première année de CAP ou BEP</a:t>
            </a:r>
          </a:p>
          <a:p>
            <a:pPr>
              <a:buFont typeface="Wingdings" pitchFamily="2" charset="2"/>
              <a:buChar char="q"/>
            </a:pPr>
            <a:r>
              <a:rPr lang="fr-FR" sz="1000" dirty="0">
                <a:solidFill>
                  <a:schemeClr val="bg1">
                    <a:lumMod val="10000"/>
                  </a:schemeClr>
                </a:solidFill>
              </a:rPr>
              <a:t>2nde, 1ère de l’enseignement général ou dernière année de CAP ou de BEP</a:t>
            </a:r>
          </a:p>
          <a:p>
            <a:pPr>
              <a:buFont typeface="Wingdings" pitchFamily="2" charset="2"/>
              <a:buChar char="q"/>
            </a:pPr>
            <a:r>
              <a:rPr lang="fr-FR" sz="1000" dirty="0">
                <a:solidFill>
                  <a:schemeClr val="bg1">
                    <a:lumMod val="10000"/>
                  </a:schemeClr>
                </a:solidFill>
              </a:rPr>
              <a:t>Terminale</a:t>
            </a:r>
          </a:p>
          <a:p>
            <a:pPr>
              <a:buFont typeface="Wingdings" pitchFamily="2" charset="2"/>
              <a:buChar char="q"/>
            </a:pPr>
            <a:r>
              <a:rPr lang="fr-FR" sz="1000" dirty="0">
                <a:solidFill>
                  <a:schemeClr val="bg1">
                    <a:lumMod val="10000"/>
                  </a:schemeClr>
                </a:solidFill>
              </a:rPr>
              <a:t>1ère ou 2eme année de DEUG, DUT, BTS, ou équivalent</a:t>
            </a:r>
          </a:p>
          <a:p>
            <a:pPr>
              <a:buFont typeface="Wingdings" pitchFamily="2" charset="2"/>
              <a:buChar char="q"/>
            </a:pPr>
            <a:r>
              <a:rPr lang="fr-FR" sz="1000" dirty="0">
                <a:solidFill>
                  <a:schemeClr val="bg1">
                    <a:lumMod val="10000"/>
                  </a:schemeClr>
                </a:solidFill>
              </a:rPr>
              <a:t>2ème ou 3e cycle de l’enseignement supérieur ou équivalent</a:t>
            </a:r>
          </a:p>
          <a:p>
            <a:pPr>
              <a:buFont typeface="Wingdings" pitchFamily="2" charset="2"/>
              <a:buChar char="q"/>
            </a:pPr>
            <a:endParaRPr lang="fr-FR" dirty="0"/>
          </a:p>
          <a:p>
            <a:pPr marL="0" indent="0">
              <a:buNone/>
            </a:pPr>
            <a:r>
              <a:rPr lang="fr-FR" b="1" dirty="0"/>
              <a:t>Le(s) diplôme(s) obtenu(s) à l’issue de votre scolarité ou ultérieurement</a:t>
            </a:r>
          </a:p>
          <a:p>
            <a:pPr>
              <a:buFont typeface="Wingdings" pitchFamily="2" charset="2"/>
              <a:buChar char="q"/>
            </a:pPr>
            <a:endParaRPr lang="fr-FR" sz="500" b="1" dirty="0"/>
          </a:p>
          <a:p>
            <a:pPr marL="0" indent="0">
              <a:buNone/>
            </a:pPr>
            <a:r>
              <a:rPr lang="fr-FR" b="1" dirty="0">
                <a:solidFill>
                  <a:schemeClr val="bg1">
                    <a:lumMod val="10000"/>
                  </a:schemeClr>
                </a:solidFill>
              </a:rPr>
              <a:t>Diplôme</a:t>
            </a:r>
          </a:p>
          <a:p>
            <a:pPr>
              <a:buFont typeface="Wingdings" pitchFamily="2" charset="2"/>
              <a:buChar char="q"/>
            </a:pPr>
            <a:r>
              <a:rPr lang="fr-FR" sz="1000" dirty="0">
                <a:solidFill>
                  <a:schemeClr val="bg1">
                    <a:lumMod val="10000"/>
                  </a:schemeClr>
                </a:solidFill>
              </a:rPr>
              <a:t>Aucun diplôme </a:t>
            </a:r>
          </a:p>
          <a:p>
            <a:pPr>
              <a:buFont typeface="Wingdings" pitchFamily="2" charset="2"/>
              <a:buChar char="q"/>
            </a:pPr>
            <a:r>
              <a:rPr lang="fr-FR" sz="1000" dirty="0">
                <a:solidFill>
                  <a:schemeClr val="bg1">
                    <a:lumMod val="10000"/>
                  </a:schemeClr>
                </a:solidFill>
              </a:rPr>
              <a:t>Certificat d’étude primaire (CEP)</a:t>
            </a:r>
          </a:p>
          <a:p>
            <a:pPr>
              <a:buFont typeface="Wingdings" pitchFamily="2" charset="2"/>
              <a:buChar char="q"/>
            </a:pPr>
            <a:r>
              <a:rPr lang="fr-FR" sz="1000" dirty="0">
                <a:solidFill>
                  <a:schemeClr val="bg1">
                    <a:lumMod val="10000"/>
                  </a:schemeClr>
                </a:solidFill>
              </a:rPr>
              <a:t>Brevet des collèges (BEPC)</a:t>
            </a:r>
          </a:p>
          <a:p>
            <a:pPr>
              <a:buFont typeface="Wingdings" pitchFamily="2" charset="2"/>
              <a:buChar char="q"/>
            </a:pPr>
            <a:r>
              <a:rPr lang="fr-FR" sz="1000" dirty="0">
                <a:solidFill>
                  <a:schemeClr val="bg1">
                    <a:lumMod val="10000"/>
                  </a:schemeClr>
                </a:solidFill>
              </a:rPr>
              <a:t>CAP, BEP ou autre diplôme de même niveau</a:t>
            </a:r>
          </a:p>
          <a:p>
            <a:pPr>
              <a:buFont typeface="Wingdings" pitchFamily="2" charset="2"/>
              <a:buChar char="q"/>
            </a:pPr>
            <a:r>
              <a:rPr lang="fr-FR" sz="1000" dirty="0">
                <a:solidFill>
                  <a:schemeClr val="bg1">
                    <a:lumMod val="10000"/>
                  </a:schemeClr>
                </a:solidFill>
              </a:rPr>
              <a:t>Baccalauréat général, technologique, professionnel</a:t>
            </a:r>
          </a:p>
          <a:p>
            <a:pPr>
              <a:buFont typeface="Wingdings" pitchFamily="2" charset="2"/>
              <a:buChar char="q"/>
            </a:pPr>
            <a:r>
              <a:rPr lang="fr-FR" sz="1000" dirty="0">
                <a:solidFill>
                  <a:schemeClr val="bg1">
                    <a:lumMod val="10000"/>
                  </a:schemeClr>
                </a:solidFill>
              </a:rPr>
              <a:t>DEUG, DUT, BTS ou autre diplôme de niveau III </a:t>
            </a:r>
          </a:p>
          <a:p>
            <a:pPr>
              <a:buFont typeface="Wingdings" pitchFamily="2" charset="2"/>
              <a:buChar char="q"/>
            </a:pPr>
            <a:r>
              <a:rPr lang="fr-FR" sz="1000" dirty="0">
                <a:solidFill>
                  <a:schemeClr val="bg1">
                    <a:lumMod val="10000"/>
                  </a:schemeClr>
                </a:solidFill>
              </a:rPr>
              <a:t>Licence (ou maîtrise) ou autre diplôme de niveau II </a:t>
            </a:r>
          </a:p>
          <a:p>
            <a:pPr>
              <a:buFont typeface="Wingdings" pitchFamily="2" charset="2"/>
              <a:buChar char="q"/>
            </a:pPr>
            <a:r>
              <a:rPr lang="fr-FR" sz="1000" dirty="0">
                <a:solidFill>
                  <a:schemeClr val="bg1">
                    <a:lumMod val="10000"/>
                  </a:schemeClr>
                </a:solidFill>
              </a:rPr>
              <a:t>Master, titre d’ingénieur diplômé, DESS, DEA ou autre diplôme de niveau I</a:t>
            </a:r>
          </a:p>
          <a:p>
            <a:pPr marL="0" indent="0">
              <a:buNone/>
            </a:pPr>
            <a:endParaRPr lang="fr-FR" dirty="0">
              <a:solidFill>
                <a:schemeClr val="bg1">
                  <a:lumMod val="10000"/>
                </a:schemeClr>
              </a:solidFill>
            </a:endParaRPr>
          </a:p>
          <a:p>
            <a:pPr marL="0" indent="0">
              <a:buNone/>
            </a:pPr>
            <a:r>
              <a:rPr lang="fr-FR" b="1" dirty="0">
                <a:solidFill>
                  <a:schemeClr val="bg1">
                    <a:lumMod val="10000"/>
                  </a:schemeClr>
                </a:solidFill>
              </a:rPr>
              <a:t>Titre professionnel</a:t>
            </a:r>
          </a:p>
          <a:p>
            <a:pPr>
              <a:buFont typeface="Wingdings" pitchFamily="2" charset="2"/>
              <a:buChar char="q"/>
            </a:pPr>
            <a:r>
              <a:rPr lang="fr-FR" sz="1000" dirty="0">
                <a:solidFill>
                  <a:schemeClr val="bg1">
                    <a:lumMod val="10000"/>
                  </a:schemeClr>
                </a:solidFill>
              </a:rPr>
              <a:t>Titre Ministère du travail : </a:t>
            </a:r>
            <a:r>
              <a:rPr lang="fr-FR" sz="1000" dirty="0">
                <a:solidFill>
                  <a:schemeClr val="bg1">
                    <a:lumMod val="75000"/>
                  </a:schemeClr>
                </a:solidFill>
              </a:rPr>
              <a:t>_________________________________________________________________</a:t>
            </a:r>
            <a:endParaRPr lang="fr-FR" sz="1000" dirty="0">
              <a:solidFill>
                <a:schemeClr val="bg1">
                  <a:lumMod val="10000"/>
                </a:schemeClr>
              </a:solidFill>
            </a:endParaRPr>
          </a:p>
          <a:p>
            <a:pPr>
              <a:buFont typeface="Wingdings" pitchFamily="2" charset="2"/>
              <a:buChar char="q"/>
            </a:pPr>
            <a:r>
              <a:rPr lang="fr-FR" sz="1000" dirty="0">
                <a:solidFill>
                  <a:schemeClr val="bg1">
                    <a:lumMod val="10000"/>
                  </a:schemeClr>
                </a:solidFill>
              </a:rPr>
              <a:t>Titre professionnel d’organisme de formation (CCI, Ducretet…) : </a:t>
            </a:r>
            <a:r>
              <a:rPr lang="fr-FR" sz="1000" dirty="0">
                <a:solidFill>
                  <a:schemeClr val="bg1">
                    <a:lumMod val="75000"/>
                  </a:schemeClr>
                </a:solidFill>
              </a:rPr>
              <a:t>___________________________</a:t>
            </a:r>
            <a:endParaRPr lang="fr-FR" sz="1000" dirty="0">
              <a:solidFill>
                <a:schemeClr val="bg1">
                  <a:lumMod val="10000"/>
                </a:schemeClr>
              </a:solidFill>
            </a:endParaRPr>
          </a:p>
          <a:p>
            <a:pPr>
              <a:buFont typeface="Wingdings" pitchFamily="2" charset="2"/>
              <a:buChar char="q"/>
            </a:pPr>
            <a:r>
              <a:rPr lang="fr-FR" sz="1000" dirty="0">
                <a:solidFill>
                  <a:schemeClr val="bg1">
                    <a:lumMod val="10000"/>
                  </a:schemeClr>
                </a:solidFill>
              </a:rPr>
              <a:t>Autre (précisez) : </a:t>
            </a:r>
            <a:r>
              <a:rPr lang="fr-FR" sz="1000" dirty="0">
                <a:solidFill>
                  <a:schemeClr val="bg1">
                    <a:lumMod val="75000"/>
                  </a:schemeClr>
                </a:solidFill>
              </a:rPr>
              <a:t>_________________________________________________________________</a:t>
            </a:r>
          </a:p>
          <a:p>
            <a:pPr marL="0" indent="0">
              <a:buNone/>
            </a:pPr>
            <a:endParaRPr lang="fr-FR" dirty="0">
              <a:solidFill>
                <a:schemeClr val="bg1">
                  <a:lumMod val="10000"/>
                </a:schemeClr>
              </a:solidFill>
            </a:endParaRPr>
          </a:p>
          <a:p>
            <a:pPr marL="0" indent="0">
              <a:buNone/>
            </a:pPr>
            <a:r>
              <a:rPr lang="fr-FR" b="1" dirty="0">
                <a:solidFill>
                  <a:schemeClr val="bg1">
                    <a:lumMod val="10000"/>
                  </a:schemeClr>
                </a:solidFill>
              </a:rPr>
              <a:t>Certificat de qualification professionnelle (précisez l’intitulé et la branche professionnelle)</a:t>
            </a:r>
          </a:p>
          <a:p>
            <a:pPr>
              <a:buFont typeface="Wingdings" pitchFamily="2" charset="2"/>
              <a:buChar char="q"/>
            </a:pPr>
            <a:r>
              <a:rPr lang="fr-FR" sz="1000" dirty="0">
                <a:solidFill>
                  <a:schemeClr val="bg1">
                    <a:lumMod val="10000"/>
                  </a:schemeClr>
                </a:solidFill>
              </a:rPr>
              <a:t>CQP </a:t>
            </a:r>
            <a:r>
              <a:rPr lang="fr-FR" sz="1000" dirty="0">
                <a:solidFill>
                  <a:schemeClr val="bg1">
                    <a:lumMod val="75000"/>
                  </a:schemeClr>
                </a:solidFill>
              </a:rPr>
              <a:t>____________________________________________________________________________</a:t>
            </a:r>
          </a:p>
          <a:p>
            <a:pPr>
              <a:buFont typeface="Wingdings" pitchFamily="2" charset="2"/>
              <a:buChar char="q"/>
            </a:pPr>
            <a:endParaRPr lang="fr-FR" sz="1400" dirty="0">
              <a:solidFill>
                <a:schemeClr val="bg1">
                  <a:lumMod val="10000"/>
                </a:schemeClr>
              </a:solidFill>
            </a:endParaRPr>
          </a:p>
          <a:p>
            <a:pPr marL="0" indent="0">
              <a:buNone/>
            </a:pPr>
            <a:r>
              <a:rPr lang="fr-FR" sz="1000" b="1" dirty="0"/>
              <a:t>La synthèse des diplômes, titres et certifications professionnelles obtenues</a:t>
            </a:r>
          </a:p>
          <a:p>
            <a:pPr marL="0" indent="0">
              <a:buNone/>
            </a:pPr>
            <a:endParaRPr lang="fr-FR" sz="1000" dirty="0">
              <a:solidFill>
                <a:schemeClr val="bg1">
                  <a:lumMod val="10000"/>
                </a:schemeClr>
              </a:solidFill>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srgbClr val="333399">
                    <a:tint val="75000"/>
                  </a:srgbClr>
                </a:solidFill>
              </a:rPr>
              <a:pPr/>
              <a:t>11</a:t>
            </a:fld>
            <a:endParaRPr lang="fr-BE" dirty="0">
              <a:solidFill>
                <a:srgbClr val="333399">
                  <a:tint val="75000"/>
                </a:srgbClr>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4070912656"/>
              </p:ext>
            </p:extLst>
          </p:nvPr>
        </p:nvGraphicFramePr>
        <p:xfrm>
          <a:off x="620688" y="6588224"/>
          <a:ext cx="6012000" cy="1894840"/>
        </p:xfrm>
        <a:graphic>
          <a:graphicData uri="http://schemas.openxmlformats.org/drawingml/2006/table">
            <a:tbl>
              <a:tblPr firstRow="1" bandRow="1">
                <a:tableStyleId>{5C22544A-7EE6-4342-B048-85BDC9FD1C3A}</a:tableStyleId>
              </a:tblPr>
              <a:tblGrid>
                <a:gridCol w="3240000">
                  <a:extLst>
                    <a:ext uri="{9D8B030D-6E8A-4147-A177-3AD203B41FA5}">
                      <a16:colId xmlns:a16="http://schemas.microsoft.com/office/drawing/2014/main" val="20000"/>
                    </a:ext>
                  </a:extLst>
                </a:gridCol>
                <a:gridCol w="1692000">
                  <a:extLst>
                    <a:ext uri="{9D8B030D-6E8A-4147-A177-3AD203B41FA5}">
                      <a16:colId xmlns:a16="http://schemas.microsoft.com/office/drawing/2014/main" val="20001"/>
                    </a:ext>
                  </a:extLst>
                </a:gridCol>
                <a:gridCol w="1080000">
                  <a:extLst>
                    <a:ext uri="{9D8B030D-6E8A-4147-A177-3AD203B41FA5}">
                      <a16:colId xmlns:a16="http://schemas.microsoft.com/office/drawing/2014/main" val="20002"/>
                    </a:ext>
                  </a:extLst>
                </a:gridCol>
              </a:tblGrid>
              <a:tr h="370840">
                <a:tc>
                  <a:txBody>
                    <a:bodyPr/>
                    <a:lstStyle/>
                    <a:p>
                      <a:pPr algn="ctr"/>
                      <a:r>
                        <a:rPr lang="fr-FR" sz="1050" dirty="0">
                          <a:latin typeface="+mj-lt"/>
                        </a:rPr>
                        <a:t>Diplôme, titre, CQP obtenu</a:t>
                      </a:r>
                    </a:p>
                  </a:txBody>
                  <a:tcPr/>
                </a:tc>
                <a:tc>
                  <a:txBody>
                    <a:bodyPr/>
                    <a:lstStyle/>
                    <a:p>
                      <a:pPr algn="ctr"/>
                      <a:r>
                        <a:rPr lang="fr-FR" sz="1050" dirty="0">
                          <a:latin typeface="+mj-lt"/>
                        </a:rPr>
                        <a:t>Ecole ou organisme de formation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050" b="1" i="0" u="none" strike="noStrike" kern="1200" cap="none" spc="0" normalizeH="0" baseline="0" noProof="0" dirty="0">
                          <a:ln>
                            <a:noFill/>
                          </a:ln>
                          <a:solidFill>
                            <a:srgbClr val="F2F2F2"/>
                          </a:solidFill>
                          <a:effectLst/>
                          <a:uLnTx/>
                          <a:uFillTx/>
                          <a:latin typeface="Century Gothic"/>
                          <a:ea typeface="+mn-ea"/>
                          <a:cs typeface="+mn-cs"/>
                        </a:rPr>
                        <a:t>Année d’obtention</a:t>
                      </a:r>
                    </a:p>
                  </a:txBody>
                  <a:tcPr/>
                </a:tc>
                <a:extLst>
                  <a:ext uri="{0D108BD9-81ED-4DB2-BD59-A6C34878D82A}">
                    <a16:rowId xmlns:a16="http://schemas.microsoft.com/office/drawing/2014/main" val="10000"/>
                  </a:ext>
                </a:extLst>
              </a:tr>
              <a:tr h="370840">
                <a:tc>
                  <a:txBody>
                    <a:bodyPr/>
                    <a:lstStyle/>
                    <a:p>
                      <a:endParaRPr lang="fr-FR" sz="1050" dirty="0">
                        <a:latin typeface="+mj-lt"/>
                      </a:endParaRPr>
                    </a:p>
                  </a:txBody>
                  <a:tcPr/>
                </a:tc>
                <a:tc>
                  <a:txBody>
                    <a:bodyPr/>
                    <a:lstStyle/>
                    <a:p>
                      <a:endParaRPr lang="fr-FR" sz="1050" dirty="0">
                        <a:latin typeface="+mj-lt"/>
                      </a:endParaRPr>
                    </a:p>
                  </a:txBody>
                  <a:tcPr/>
                </a:tc>
                <a:tc>
                  <a:txBody>
                    <a:bodyPr/>
                    <a:lstStyle/>
                    <a:p>
                      <a:endParaRPr lang="fr-FR" sz="1050" dirty="0">
                        <a:latin typeface="+mj-lt"/>
                      </a:endParaRPr>
                    </a:p>
                  </a:txBody>
                  <a:tcPr/>
                </a:tc>
                <a:extLst>
                  <a:ext uri="{0D108BD9-81ED-4DB2-BD59-A6C34878D82A}">
                    <a16:rowId xmlns:a16="http://schemas.microsoft.com/office/drawing/2014/main" val="10001"/>
                  </a:ext>
                </a:extLst>
              </a:tr>
              <a:tr h="370840">
                <a:tc>
                  <a:txBody>
                    <a:bodyPr/>
                    <a:lstStyle/>
                    <a:p>
                      <a:endParaRPr lang="fr-FR" sz="1050" dirty="0">
                        <a:latin typeface="+mj-lt"/>
                      </a:endParaRPr>
                    </a:p>
                  </a:txBody>
                  <a:tcPr/>
                </a:tc>
                <a:tc>
                  <a:txBody>
                    <a:bodyPr/>
                    <a:lstStyle/>
                    <a:p>
                      <a:endParaRPr lang="fr-FR" sz="1050" dirty="0">
                        <a:latin typeface="+mj-lt"/>
                      </a:endParaRPr>
                    </a:p>
                  </a:txBody>
                  <a:tcPr/>
                </a:tc>
                <a:tc>
                  <a:txBody>
                    <a:bodyPr/>
                    <a:lstStyle/>
                    <a:p>
                      <a:endParaRPr lang="fr-FR" sz="1050" dirty="0">
                        <a:latin typeface="+mj-lt"/>
                      </a:endParaRPr>
                    </a:p>
                  </a:txBody>
                  <a:tcPr/>
                </a:tc>
                <a:extLst>
                  <a:ext uri="{0D108BD9-81ED-4DB2-BD59-A6C34878D82A}">
                    <a16:rowId xmlns:a16="http://schemas.microsoft.com/office/drawing/2014/main" val="10002"/>
                  </a:ext>
                </a:extLst>
              </a:tr>
              <a:tr h="370840">
                <a:tc>
                  <a:txBody>
                    <a:bodyPr/>
                    <a:lstStyle/>
                    <a:p>
                      <a:endParaRPr lang="fr-FR" sz="1050" dirty="0">
                        <a:latin typeface="+mj-lt"/>
                      </a:endParaRPr>
                    </a:p>
                  </a:txBody>
                  <a:tcPr/>
                </a:tc>
                <a:tc>
                  <a:txBody>
                    <a:bodyPr/>
                    <a:lstStyle/>
                    <a:p>
                      <a:endParaRPr lang="fr-FR" sz="1050" dirty="0">
                        <a:latin typeface="+mj-lt"/>
                      </a:endParaRPr>
                    </a:p>
                  </a:txBody>
                  <a:tcPr/>
                </a:tc>
                <a:tc>
                  <a:txBody>
                    <a:bodyPr/>
                    <a:lstStyle/>
                    <a:p>
                      <a:endParaRPr lang="fr-FR" sz="1050" dirty="0">
                        <a:latin typeface="+mj-lt"/>
                      </a:endParaRPr>
                    </a:p>
                  </a:txBody>
                  <a:tcPr/>
                </a:tc>
                <a:extLst>
                  <a:ext uri="{0D108BD9-81ED-4DB2-BD59-A6C34878D82A}">
                    <a16:rowId xmlns:a16="http://schemas.microsoft.com/office/drawing/2014/main" val="10003"/>
                  </a:ext>
                </a:extLst>
              </a:tr>
              <a:tr h="370840">
                <a:tc>
                  <a:txBody>
                    <a:bodyPr/>
                    <a:lstStyle/>
                    <a:p>
                      <a:endParaRPr lang="fr-FR" sz="1050" dirty="0">
                        <a:latin typeface="+mj-lt"/>
                      </a:endParaRPr>
                    </a:p>
                  </a:txBody>
                  <a:tcPr/>
                </a:tc>
                <a:tc>
                  <a:txBody>
                    <a:bodyPr/>
                    <a:lstStyle/>
                    <a:p>
                      <a:endParaRPr lang="fr-FR" sz="1050" dirty="0">
                        <a:latin typeface="+mj-lt"/>
                      </a:endParaRPr>
                    </a:p>
                  </a:txBody>
                  <a:tcPr/>
                </a:tc>
                <a:tc>
                  <a:txBody>
                    <a:bodyPr/>
                    <a:lstStyle/>
                    <a:p>
                      <a:endParaRPr lang="fr-FR" sz="1050" dirty="0">
                        <a:latin typeface="+mj-lt"/>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816935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Votre parcours de formation</a:t>
            </a:r>
          </a:p>
        </p:txBody>
      </p:sp>
      <p:sp>
        <p:nvSpPr>
          <p:cNvPr id="3" name="Espace réservé du contenu 2"/>
          <p:cNvSpPr>
            <a:spLocks noGrp="1"/>
          </p:cNvSpPr>
          <p:nvPr>
            <p:ph idx="1"/>
          </p:nvPr>
        </p:nvSpPr>
        <p:spPr/>
        <p:txBody>
          <a:bodyPr/>
          <a:lstStyle/>
          <a:p>
            <a:pPr marL="0" indent="0">
              <a:buNone/>
            </a:pPr>
            <a:r>
              <a:rPr lang="fr-FR" b="1" dirty="0">
                <a:solidFill>
                  <a:schemeClr val="bg1">
                    <a:lumMod val="10000"/>
                  </a:schemeClr>
                </a:solidFill>
              </a:rPr>
              <a:t>Les principales formations professionnelles continues (non diplômantes) que j’ai suivies en lien avec le métier de Vendeur(se) conseil en téléphonie et/ou électroménager et/ou multimédia</a:t>
            </a: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srgbClr val="333399">
                    <a:tint val="75000"/>
                  </a:srgbClr>
                </a:solidFill>
              </a:rPr>
              <a:pPr/>
              <a:t>12</a:t>
            </a:fld>
            <a:endParaRPr lang="fr-BE" dirty="0">
              <a:solidFill>
                <a:srgbClr val="333399">
                  <a:tint val="75000"/>
                </a:srgbClr>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1777621573"/>
              </p:ext>
            </p:extLst>
          </p:nvPr>
        </p:nvGraphicFramePr>
        <p:xfrm>
          <a:off x="620688" y="1640960"/>
          <a:ext cx="6037584" cy="6891480"/>
        </p:xfrm>
        <a:graphic>
          <a:graphicData uri="http://schemas.openxmlformats.org/drawingml/2006/table">
            <a:tbl>
              <a:tblPr firstRow="1" bandRow="1">
                <a:tableStyleId>{5C22544A-7EE6-4342-B048-85BDC9FD1C3A}</a:tableStyleId>
              </a:tblPr>
              <a:tblGrid>
                <a:gridCol w="900000">
                  <a:extLst>
                    <a:ext uri="{9D8B030D-6E8A-4147-A177-3AD203B41FA5}">
                      <a16:colId xmlns:a16="http://schemas.microsoft.com/office/drawing/2014/main" val="20000"/>
                    </a:ext>
                  </a:extLst>
                </a:gridCol>
                <a:gridCol w="2376000">
                  <a:extLst>
                    <a:ext uri="{9D8B030D-6E8A-4147-A177-3AD203B41FA5}">
                      <a16:colId xmlns:a16="http://schemas.microsoft.com/office/drawing/2014/main" val="20001"/>
                    </a:ext>
                  </a:extLst>
                </a:gridCol>
                <a:gridCol w="987884">
                  <a:extLst>
                    <a:ext uri="{9D8B030D-6E8A-4147-A177-3AD203B41FA5}">
                      <a16:colId xmlns:a16="http://schemas.microsoft.com/office/drawing/2014/main" val="20002"/>
                    </a:ext>
                  </a:extLst>
                </a:gridCol>
                <a:gridCol w="1773700">
                  <a:extLst>
                    <a:ext uri="{9D8B030D-6E8A-4147-A177-3AD203B41FA5}">
                      <a16:colId xmlns:a16="http://schemas.microsoft.com/office/drawing/2014/main" val="20003"/>
                    </a:ext>
                  </a:extLst>
                </a:gridCol>
              </a:tblGrid>
              <a:tr h="370840">
                <a:tc>
                  <a:txBody>
                    <a:bodyPr/>
                    <a:lstStyle/>
                    <a:p>
                      <a:pPr algn="ctr"/>
                      <a:r>
                        <a:rPr lang="fr-FR" sz="1050" b="1" dirty="0">
                          <a:latin typeface="+mj-lt"/>
                        </a:rPr>
                        <a:t>Date de la formation</a:t>
                      </a:r>
                    </a:p>
                  </a:txBody>
                  <a:tcPr/>
                </a:tc>
                <a:tc>
                  <a:txBody>
                    <a:bodyPr/>
                    <a:lstStyle/>
                    <a:p>
                      <a:pPr algn="ctr"/>
                      <a:r>
                        <a:rPr lang="fr-FR" sz="1050" dirty="0">
                          <a:latin typeface="+mj-lt"/>
                        </a:rPr>
                        <a:t>Intitulé</a:t>
                      </a:r>
                      <a:r>
                        <a:rPr lang="fr-FR" sz="1050" baseline="0" dirty="0">
                          <a:latin typeface="+mj-lt"/>
                        </a:rPr>
                        <a:t> et contenu de la formation</a:t>
                      </a:r>
                      <a:endParaRPr lang="fr-FR" sz="1050" b="0" dirty="0">
                        <a:latin typeface="+mj-lt"/>
                      </a:endParaRPr>
                    </a:p>
                  </a:txBody>
                  <a:tcPr/>
                </a:tc>
                <a:tc>
                  <a:txBody>
                    <a:bodyPr/>
                    <a:lstStyle/>
                    <a:p>
                      <a:pPr algn="ctr"/>
                      <a:r>
                        <a:rPr lang="fr-FR" sz="1050" dirty="0">
                          <a:latin typeface="+mj-lt"/>
                        </a:rPr>
                        <a:t>Durée de la formation</a:t>
                      </a:r>
                    </a:p>
                  </a:txBody>
                  <a:tcPr/>
                </a:tc>
                <a:tc>
                  <a:txBody>
                    <a:bodyPr/>
                    <a:lstStyle/>
                    <a:p>
                      <a:pPr algn="ctr"/>
                      <a:r>
                        <a:rPr lang="fr-FR" sz="1050" dirty="0">
                          <a:latin typeface="+mj-lt"/>
                        </a:rPr>
                        <a:t>Organisme de formation ou formateur</a:t>
                      </a:r>
                    </a:p>
                  </a:txBody>
                  <a:tcPr/>
                </a:tc>
                <a:extLst>
                  <a:ext uri="{0D108BD9-81ED-4DB2-BD59-A6C34878D82A}">
                    <a16:rowId xmlns:a16="http://schemas.microsoft.com/office/drawing/2014/main" val="10000"/>
                  </a:ext>
                </a:extLst>
              </a:tr>
              <a:tr h="540000">
                <a:tc>
                  <a:txBody>
                    <a:bodyPr/>
                    <a:lstStyle/>
                    <a:p>
                      <a:endParaRPr lang="fr-FR" sz="1050" dirty="0">
                        <a:solidFill>
                          <a:schemeClr val="bg1">
                            <a:lumMod val="10000"/>
                          </a:schemeClr>
                        </a:solidFill>
                        <a:latin typeface="+mj-lt"/>
                      </a:endParaRPr>
                    </a:p>
                  </a:txBody>
                  <a:tcPr/>
                </a:tc>
                <a:tc>
                  <a:txBody>
                    <a:bodyPr/>
                    <a:lstStyle/>
                    <a:p>
                      <a:endParaRPr lang="fr-FR" sz="1050" dirty="0">
                        <a:solidFill>
                          <a:schemeClr val="bg1">
                            <a:lumMod val="10000"/>
                          </a:schemeClr>
                        </a:solidFill>
                        <a:latin typeface="+mj-lt"/>
                      </a:endParaRPr>
                    </a:p>
                  </a:txBody>
                  <a:tcPr/>
                </a:tc>
                <a:tc>
                  <a:txBody>
                    <a:bodyPr/>
                    <a:lstStyle/>
                    <a:p>
                      <a:endParaRPr lang="fr-FR" sz="1050" dirty="0">
                        <a:latin typeface="+mj-lt"/>
                      </a:endParaRPr>
                    </a:p>
                  </a:txBody>
                  <a:tcPr/>
                </a:tc>
                <a:tc>
                  <a:txBody>
                    <a:bodyPr/>
                    <a:lstStyle/>
                    <a:p>
                      <a:endParaRPr lang="fr-FR" sz="1050" dirty="0">
                        <a:latin typeface="+mj-lt"/>
                      </a:endParaRPr>
                    </a:p>
                  </a:txBody>
                  <a:tcPr/>
                </a:tc>
                <a:extLst>
                  <a:ext uri="{0D108BD9-81ED-4DB2-BD59-A6C34878D82A}">
                    <a16:rowId xmlns:a16="http://schemas.microsoft.com/office/drawing/2014/main" val="10001"/>
                  </a:ext>
                </a:extLst>
              </a:tr>
              <a:tr h="540000">
                <a:tc>
                  <a:txBody>
                    <a:bodyPr/>
                    <a:lstStyle/>
                    <a:p>
                      <a:endParaRPr lang="fr-FR" sz="1050" dirty="0">
                        <a:solidFill>
                          <a:schemeClr val="bg1">
                            <a:lumMod val="10000"/>
                          </a:schemeClr>
                        </a:solidFill>
                        <a:latin typeface="+mj-lt"/>
                      </a:endParaRPr>
                    </a:p>
                  </a:txBody>
                  <a:tcPr/>
                </a:tc>
                <a:tc>
                  <a:txBody>
                    <a:bodyPr/>
                    <a:lstStyle/>
                    <a:p>
                      <a:endParaRPr lang="fr-FR" sz="1050" dirty="0">
                        <a:solidFill>
                          <a:schemeClr val="bg1">
                            <a:lumMod val="10000"/>
                          </a:schemeClr>
                        </a:solidFill>
                        <a:latin typeface="+mj-lt"/>
                      </a:endParaRPr>
                    </a:p>
                  </a:txBody>
                  <a:tcPr/>
                </a:tc>
                <a:tc>
                  <a:txBody>
                    <a:bodyPr/>
                    <a:lstStyle/>
                    <a:p>
                      <a:endParaRPr lang="fr-FR" sz="1050" dirty="0">
                        <a:latin typeface="+mj-lt"/>
                      </a:endParaRPr>
                    </a:p>
                  </a:txBody>
                  <a:tcPr/>
                </a:tc>
                <a:tc>
                  <a:txBody>
                    <a:bodyPr/>
                    <a:lstStyle/>
                    <a:p>
                      <a:endParaRPr lang="fr-FR" sz="1050" dirty="0">
                        <a:latin typeface="+mj-lt"/>
                      </a:endParaRPr>
                    </a:p>
                  </a:txBody>
                  <a:tcPr/>
                </a:tc>
                <a:extLst>
                  <a:ext uri="{0D108BD9-81ED-4DB2-BD59-A6C34878D82A}">
                    <a16:rowId xmlns:a16="http://schemas.microsoft.com/office/drawing/2014/main" val="10002"/>
                  </a:ext>
                </a:extLst>
              </a:tr>
              <a:tr h="540000">
                <a:tc>
                  <a:txBody>
                    <a:bodyPr/>
                    <a:lstStyle/>
                    <a:p>
                      <a:endParaRPr lang="fr-FR" sz="1050" dirty="0">
                        <a:solidFill>
                          <a:schemeClr val="bg1">
                            <a:lumMod val="10000"/>
                          </a:schemeClr>
                        </a:solidFill>
                        <a:latin typeface="+mj-lt"/>
                      </a:endParaRPr>
                    </a:p>
                  </a:txBody>
                  <a:tcPr/>
                </a:tc>
                <a:tc>
                  <a:txBody>
                    <a:bodyPr/>
                    <a:lstStyle/>
                    <a:p>
                      <a:endParaRPr lang="fr-FR" sz="1050" dirty="0">
                        <a:solidFill>
                          <a:schemeClr val="bg1">
                            <a:lumMod val="10000"/>
                          </a:schemeClr>
                        </a:solidFill>
                        <a:latin typeface="+mj-lt"/>
                      </a:endParaRPr>
                    </a:p>
                  </a:txBody>
                  <a:tcPr/>
                </a:tc>
                <a:tc>
                  <a:txBody>
                    <a:bodyPr/>
                    <a:lstStyle/>
                    <a:p>
                      <a:endParaRPr lang="fr-FR" sz="1050" dirty="0">
                        <a:latin typeface="+mj-lt"/>
                      </a:endParaRPr>
                    </a:p>
                  </a:txBody>
                  <a:tcPr/>
                </a:tc>
                <a:tc>
                  <a:txBody>
                    <a:bodyPr/>
                    <a:lstStyle/>
                    <a:p>
                      <a:endParaRPr lang="fr-FR" sz="1050" dirty="0">
                        <a:latin typeface="+mj-lt"/>
                      </a:endParaRPr>
                    </a:p>
                  </a:txBody>
                  <a:tcPr/>
                </a:tc>
                <a:extLst>
                  <a:ext uri="{0D108BD9-81ED-4DB2-BD59-A6C34878D82A}">
                    <a16:rowId xmlns:a16="http://schemas.microsoft.com/office/drawing/2014/main" val="10003"/>
                  </a:ext>
                </a:extLst>
              </a:tr>
              <a:tr h="540000">
                <a:tc>
                  <a:txBody>
                    <a:bodyPr/>
                    <a:lstStyle/>
                    <a:p>
                      <a:endParaRPr lang="fr-FR" sz="1050" dirty="0">
                        <a:solidFill>
                          <a:schemeClr val="bg1">
                            <a:lumMod val="10000"/>
                          </a:schemeClr>
                        </a:solidFill>
                        <a:latin typeface="+mj-lt"/>
                      </a:endParaRPr>
                    </a:p>
                  </a:txBody>
                  <a:tcPr/>
                </a:tc>
                <a:tc>
                  <a:txBody>
                    <a:bodyPr/>
                    <a:lstStyle/>
                    <a:p>
                      <a:endParaRPr lang="fr-FR" sz="1050" dirty="0">
                        <a:solidFill>
                          <a:schemeClr val="bg1">
                            <a:lumMod val="10000"/>
                          </a:schemeClr>
                        </a:solidFill>
                        <a:latin typeface="+mj-lt"/>
                      </a:endParaRPr>
                    </a:p>
                  </a:txBody>
                  <a:tcPr/>
                </a:tc>
                <a:tc>
                  <a:txBody>
                    <a:bodyPr/>
                    <a:lstStyle/>
                    <a:p>
                      <a:endParaRPr lang="fr-FR" sz="1050" dirty="0">
                        <a:latin typeface="+mj-lt"/>
                      </a:endParaRPr>
                    </a:p>
                  </a:txBody>
                  <a:tcPr/>
                </a:tc>
                <a:tc>
                  <a:txBody>
                    <a:bodyPr/>
                    <a:lstStyle/>
                    <a:p>
                      <a:endParaRPr lang="fr-FR" sz="1050" dirty="0">
                        <a:latin typeface="+mj-lt"/>
                      </a:endParaRPr>
                    </a:p>
                  </a:txBody>
                  <a:tcPr/>
                </a:tc>
                <a:extLst>
                  <a:ext uri="{0D108BD9-81ED-4DB2-BD59-A6C34878D82A}">
                    <a16:rowId xmlns:a16="http://schemas.microsoft.com/office/drawing/2014/main" val="10004"/>
                  </a:ext>
                </a:extLst>
              </a:tr>
              <a:tr h="540000">
                <a:tc>
                  <a:txBody>
                    <a:bodyPr/>
                    <a:lstStyle/>
                    <a:p>
                      <a:endParaRPr lang="fr-FR" sz="1050" dirty="0">
                        <a:solidFill>
                          <a:schemeClr val="bg1">
                            <a:lumMod val="10000"/>
                          </a:schemeClr>
                        </a:solidFill>
                        <a:latin typeface="+mj-lt"/>
                      </a:endParaRPr>
                    </a:p>
                  </a:txBody>
                  <a:tcPr/>
                </a:tc>
                <a:tc>
                  <a:txBody>
                    <a:bodyPr/>
                    <a:lstStyle/>
                    <a:p>
                      <a:endParaRPr lang="fr-FR" sz="1050" dirty="0">
                        <a:solidFill>
                          <a:schemeClr val="bg1">
                            <a:lumMod val="10000"/>
                          </a:schemeClr>
                        </a:solidFill>
                        <a:latin typeface="+mj-lt"/>
                      </a:endParaRPr>
                    </a:p>
                  </a:txBody>
                  <a:tcPr/>
                </a:tc>
                <a:tc>
                  <a:txBody>
                    <a:bodyPr/>
                    <a:lstStyle/>
                    <a:p>
                      <a:endParaRPr lang="fr-FR" sz="1050" dirty="0">
                        <a:latin typeface="+mj-lt"/>
                      </a:endParaRPr>
                    </a:p>
                  </a:txBody>
                  <a:tcPr/>
                </a:tc>
                <a:tc>
                  <a:txBody>
                    <a:bodyPr/>
                    <a:lstStyle/>
                    <a:p>
                      <a:endParaRPr lang="fr-FR" sz="1050" dirty="0">
                        <a:latin typeface="+mj-lt"/>
                      </a:endParaRPr>
                    </a:p>
                  </a:txBody>
                  <a:tcPr/>
                </a:tc>
                <a:extLst>
                  <a:ext uri="{0D108BD9-81ED-4DB2-BD59-A6C34878D82A}">
                    <a16:rowId xmlns:a16="http://schemas.microsoft.com/office/drawing/2014/main" val="10005"/>
                  </a:ext>
                </a:extLst>
              </a:tr>
              <a:tr h="540000">
                <a:tc>
                  <a:txBody>
                    <a:bodyPr/>
                    <a:lstStyle/>
                    <a:p>
                      <a:endParaRPr lang="fr-FR" sz="1050" dirty="0">
                        <a:solidFill>
                          <a:schemeClr val="bg1">
                            <a:lumMod val="10000"/>
                          </a:schemeClr>
                        </a:solidFill>
                        <a:latin typeface="+mj-lt"/>
                      </a:endParaRPr>
                    </a:p>
                  </a:txBody>
                  <a:tcPr/>
                </a:tc>
                <a:tc>
                  <a:txBody>
                    <a:bodyPr/>
                    <a:lstStyle/>
                    <a:p>
                      <a:endParaRPr lang="fr-FR" sz="1050" dirty="0">
                        <a:solidFill>
                          <a:schemeClr val="bg1">
                            <a:lumMod val="10000"/>
                          </a:schemeClr>
                        </a:solidFill>
                        <a:latin typeface="+mj-lt"/>
                      </a:endParaRPr>
                    </a:p>
                  </a:txBody>
                  <a:tcPr/>
                </a:tc>
                <a:tc>
                  <a:txBody>
                    <a:bodyPr/>
                    <a:lstStyle/>
                    <a:p>
                      <a:endParaRPr lang="fr-FR" sz="1050" dirty="0">
                        <a:latin typeface="+mj-lt"/>
                      </a:endParaRPr>
                    </a:p>
                  </a:txBody>
                  <a:tcPr/>
                </a:tc>
                <a:tc>
                  <a:txBody>
                    <a:bodyPr/>
                    <a:lstStyle/>
                    <a:p>
                      <a:endParaRPr lang="fr-FR" sz="1050" dirty="0">
                        <a:latin typeface="+mj-lt"/>
                      </a:endParaRPr>
                    </a:p>
                  </a:txBody>
                  <a:tcPr/>
                </a:tc>
                <a:extLst>
                  <a:ext uri="{0D108BD9-81ED-4DB2-BD59-A6C34878D82A}">
                    <a16:rowId xmlns:a16="http://schemas.microsoft.com/office/drawing/2014/main" val="10006"/>
                  </a:ext>
                </a:extLst>
              </a:tr>
              <a:tr h="540000">
                <a:tc>
                  <a:txBody>
                    <a:bodyPr/>
                    <a:lstStyle/>
                    <a:p>
                      <a:endParaRPr lang="fr-FR" sz="1050" dirty="0">
                        <a:solidFill>
                          <a:schemeClr val="bg1">
                            <a:lumMod val="10000"/>
                          </a:schemeClr>
                        </a:solidFill>
                        <a:latin typeface="+mj-lt"/>
                      </a:endParaRPr>
                    </a:p>
                  </a:txBody>
                  <a:tcPr/>
                </a:tc>
                <a:tc>
                  <a:txBody>
                    <a:bodyPr/>
                    <a:lstStyle/>
                    <a:p>
                      <a:endParaRPr lang="fr-FR" sz="1050" dirty="0">
                        <a:solidFill>
                          <a:schemeClr val="bg1">
                            <a:lumMod val="10000"/>
                          </a:schemeClr>
                        </a:solidFill>
                        <a:latin typeface="+mj-lt"/>
                      </a:endParaRPr>
                    </a:p>
                  </a:txBody>
                  <a:tcPr/>
                </a:tc>
                <a:tc>
                  <a:txBody>
                    <a:bodyPr/>
                    <a:lstStyle/>
                    <a:p>
                      <a:endParaRPr lang="fr-FR" sz="1050" dirty="0">
                        <a:latin typeface="+mj-lt"/>
                      </a:endParaRPr>
                    </a:p>
                  </a:txBody>
                  <a:tcPr/>
                </a:tc>
                <a:tc>
                  <a:txBody>
                    <a:bodyPr/>
                    <a:lstStyle/>
                    <a:p>
                      <a:endParaRPr lang="fr-FR" sz="1050" dirty="0">
                        <a:latin typeface="+mj-lt"/>
                      </a:endParaRPr>
                    </a:p>
                  </a:txBody>
                  <a:tcPr/>
                </a:tc>
                <a:extLst>
                  <a:ext uri="{0D108BD9-81ED-4DB2-BD59-A6C34878D82A}">
                    <a16:rowId xmlns:a16="http://schemas.microsoft.com/office/drawing/2014/main" val="10007"/>
                  </a:ext>
                </a:extLst>
              </a:tr>
              <a:tr h="540000">
                <a:tc>
                  <a:txBody>
                    <a:bodyPr/>
                    <a:lstStyle/>
                    <a:p>
                      <a:endParaRPr lang="fr-FR" sz="1050" dirty="0">
                        <a:solidFill>
                          <a:schemeClr val="bg1">
                            <a:lumMod val="10000"/>
                          </a:schemeClr>
                        </a:solidFill>
                        <a:latin typeface="+mj-lt"/>
                      </a:endParaRPr>
                    </a:p>
                  </a:txBody>
                  <a:tcPr/>
                </a:tc>
                <a:tc>
                  <a:txBody>
                    <a:bodyPr/>
                    <a:lstStyle/>
                    <a:p>
                      <a:endParaRPr lang="fr-FR" sz="1050" dirty="0">
                        <a:solidFill>
                          <a:schemeClr val="bg1">
                            <a:lumMod val="10000"/>
                          </a:schemeClr>
                        </a:solidFill>
                        <a:latin typeface="+mj-lt"/>
                      </a:endParaRPr>
                    </a:p>
                  </a:txBody>
                  <a:tcPr/>
                </a:tc>
                <a:tc>
                  <a:txBody>
                    <a:bodyPr/>
                    <a:lstStyle/>
                    <a:p>
                      <a:endParaRPr lang="fr-FR" sz="1050" dirty="0">
                        <a:latin typeface="+mj-lt"/>
                      </a:endParaRPr>
                    </a:p>
                  </a:txBody>
                  <a:tcPr/>
                </a:tc>
                <a:tc>
                  <a:txBody>
                    <a:bodyPr/>
                    <a:lstStyle/>
                    <a:p>
                      <a:endParaRPr lang="fr-FR" sz="1050" dirty="0">
                        <a:latin typeface="+mj-lt"/>
                      </a:endParaRPr>
                    </a:p>
                  </a:txBody>
                  <a:tcPr/>
                </a:tc>
                <a:extLst>
                  <a:ext uri="{0D108BD9-81ED-4DB2-BD59-A6C34878D82A}">
                    <a16:rowId xmlns:a16="http://schemas.microsoft.com/office/drawing/2014/main" val="10008"/>
                  </a:ext>
                </a:extLst>
              </a:tr>
              <a:tr h="540000">
                <a:tc>
                  <a:txBody>
                    <a:bodyPr/>
                    <a:lstStyle/>
                    <a:p>
                      <a:endParaRPr lang="fr-FR" sz="1050" dirty="0">
                        <a:solidFill>
                          <a:schemeClr val="bg1">
                            <a:lumMod val="10000"/>
                          </a:schemeClr>
                        </a:solidFill>
                        <a:latin typeface="+mj-lt"/>
                      </a:endParaRPr>
                    </a:p>
                  </a:txBody>
                  <a:tcPr/>
                </a:tc>
                <a:tc>
                  <a:txBody>
                    <a:bodyPr/>
                    <a:lstStyle/>
                    <a:p>
                      <a:endParaRPr lang="fr-FR" sz="1050" dirty="0">
                        <a:solidFill>
                          <a:schemeClr val="bg1">
                            <a:lumMod val="10000"/>
                          </a:schemeClr>
                        </a:solidFill>
                        <a:latin typeface="+mj-lt"/>
                      </a:endParaRPr>
                    </a:p>
                  </a:txBody>
                  <a:tcPr/>
                </a:tc>
                <a:tc>
                  <a:txBody>
                    <a:bodyPr/>
                    <a:lstStyle/>
                    <a:p>
                      <a:endParaRPr lang="fr-FR" sz="1050" dirty="0">
                        <a:latin typeface="+mj-lt"/>
                      </a:endParaRPr>
                    </a:p>
                  </a:txBody>
                  <a:tcPr/>
                </a:tc>
                <a:tc>
                  <a:txBody>
                    <a:bodyPr/>
                    <a:lstStyle/>
                    <a:p>
                      <a:endParaRPr lang="fr-FR" sz="1050" dirty="0">
                        <a:latin typeface="+mj-lt"/>
                      </a:endParaRPr>
                    </a:p>
                  </a:txBody>
                  <a:tcPr/>
                </a:tc>
                <a:extLst>
                  <a:ext uri="{0D108BD9-81ED-4DB2-BD59-A6C34878D82A}">
                    <a16:rowId xmlns:a16="http://schemas.microsoft.com/office/drawing/2014/main" val="10009"/>
                  </a:ext>
                </a:extLst>
              </a:tr>
              <a:tr h="540000">
                <a:tc>
                  <a:txBody>
                    <a:bodyPr/>
                    <a:lstStyle/>
                    <a:p>
                      <a:endParaRPr lang="fr-FR" sz="1050" dirty="0">
                        <a:solidFill>
                          <a:schemeClr val="bg1">
                            <a:lumMod val="10000"/>
                          </a:schemeClr>
                        </a:solidFill>
                        <a:latin typeface="+mj-lt"/>
                      </a:endParaRPr>
                    </a:p>
                  </a:txBody>
                  <a:tcPr/>
                </a:tc>
                <a:tc>
                  <a:txBody>
                    <a:bodyPr/>
                    <a:lstStyle/>
                    <a:p>
                      <a:endParaRPr lang="fr-FR" sz="1050" dirty="0">
                        <a:solidFill>
                          <a:schemeClr val="bg1">
                            <a:lumMod val="10000"/>
                          </a:schemeClr>
                        </a:solidFill>
                        <a:latin typeface="+mj-lt"/>
                      </a:endParaRPr>
                    </a:p>
                  </a:txBody>
                  <a:tcPr/>
                </a:tc>
                <a:tc>
                  <a:txBody>
                    <a:bodyPr/>
                    <a:lstStyle/>
                    <a:p>
                      <a:endParaRPr lang="fr-FR" sz="1050" dirty="0">
                        <a:latin typeface="+mj-lt"/>
                      </a:endParaRPr>
                    </a:p>
                  </a:txBody>
                  <a:tcPr/>
                </a:tc>
                <a:tc>
                  <a:txBody>
                    <a:bodyPr/>
                    <a:lstStyle/>
                    <a:p>
                      <a:endParaRPr lang="fr-FR" sz="1050" dirty="0">
                        <a:latin typeface="+mj-lt"/>
                      </a:endParaRPr>
                    </a:p>
                  </a:txBody>
                  <a:tcPr/>
                </a:tc>
                <a:extLst>
                  <a:ext uri="{0D108BD9-81ED-4DB2-BD59-A6C34878D82A}">
                    <a16:rowId xmlns:a16="http://schemas.microsoft.com/office/drawing/2014/main" val="10010"/>
                  </a:ext>
                </a:extLst>
              </a:tr>
              <a:tr h="540000">
                <a:tc>
                  <a:txBody>
                    <a:bodyPr/>
                    <a:lstStyle/>
                    <a:p>
                      <a:endParaRPr lang="fr-FR" sz="1050" dirty="0">
                        <a:solidFill>
                          <a:schemeClr val="bg1">
                            <a:lumMod val="10000"/>
                          </a:schemeClr>
                        </a:solidFill>
                        <a:latin typeface="+mj-lt"/>
                      </a:endParaRPr>
                    </a:p>
                  </a:txBody>
                  <a:tcPr/>
                </a:tc>
                <a:tc>
                  <a:txBody>
                    <a:bodyPr/>
                    <a:lstStyle/>
                    <a:p>
                      <a:endParaRPr lang="fr-FR" sz="1050" dirty="0">
                        <a:solidFill>
                          <a:schemeClr val="bg1">
                            <a:lumMod val="10000"/>
                          </a:schemeClr>
                        </a:solidFill>
                        <a:latin typeface="+mj-lt"/>
                      </a:endParaRPr>
                    </a:p>
                  </a:txBody>
                  <a:tcPr/>
                </a:tc>
                <a:tc>
                  <a:txBody>
                    <a:bodyPr/>
                    <a:lstStyle/>
                    <a:p>
                      <a:endParaRPr lang="fr-FR" sz="1050" dirty="0">
                        <a:latin typeface="+mj-lt"/>
                      </a:endParaRPr>
                    </a:p>
                  </a:txBody>
                  <a:tcPr/>
                </a:tc>
                <a:tc>
                  <a:txBody>
                    <a:bodyPr/>
                    <a:lstStyle/>
                    <a:p>
                      <a:endParaRPr lang="fr-FR" sz="1050" dirty="0">
                        <a:latin typeface="+mj-lt"/>
                      </a:endParaRPr>
                    </a:p>
                  </a:txBody>
                  <a:tcPr/>
                </a:tc>
                <a:extLst>
                  <a:ext uri="{0D108BD9-81ED-4DB2-BD59-A6C34878D82A}">
                    <a16:rowId xmlns:a16="http://schemas.microsoft.com/office/drawing/2014/main" val="10011"/>
                  </a:ext>
                </a:extLst>
              </a:tr>
              <a:tr h="540000">
                <a:tc>
                  <a:txBody>
                    <a:bodyPr/>
                    <a:lstStyle/>
                    <a:p>
                      <a:endParaRPr lang="fr-FR" sz="1050" dirty="0">
                        <a:solidFill>
                          <a:schemeClr val="bg1">
                            <a:lumMod val="10000"/>
                          </a:schemeClr>
                        </a:solidFill>
                        <a:latin typeface="+mj-lt"/>
                      </a:endParaRPr>
                    </a:p>
                  </a:txBody>
                  <a:tcPr/>
                </a:tc>
                <a:tc>
                  <a:txBody>
                    <a:bodyPr/>
                    <a:lstStyle/>
                    <a:p>
                      <a:endParaRPr lang="fr-FR" sz="1050" dirty="0">
                        <a:solidFill>
                          <a:schemeClr val="bg1">
                            <a:lumMod val="10000"/>
                          </a:schemeClr>
                        </a:solidFill>
                        <a:latin typeface="+mj-lt"/>
                      </a:endParaRPr>
                    </a:p>
                  </a:txBody>
                  <a:tcPr/>
                </a:tc>
                <a:tc>
                  <a:txBody>
                    <a:bodyPr/>
                    <a:lstStyle/>
                    <a:p>
                      <a:endParaRPr lang="fr-FR" sz="1050" dirty="0">
                        <a:latin typeface="+mj-lt"/>
                      </a:endParaRPr>
                    </a:p>
                  </a:txBody>
                  <a:tcPr/>
                </a:tc>
                <a:tc>
                  <a:txBody>
                    <a:bodyPr/>
                    <a:lstStyle/>
                    <a:p>
                      <a:endParaRPr lang="fr-FR" sz="1050" dirty="0">
                        <a:latin typeface="+mj-lt"/>
                      </a:endParaRPr>
                    </a:p>
                  </a:txBody>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880393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Accès au CQP par la formation </a:t>
            </a:r>
            <a:br>
              <a:rPr lang="fr-FR" dirty="0"/>
            </a:br>
            <a:r>
              <a:rPr lang="fr-FR" dirty="0">
                <a:solidFill>
                  <a:schemeClr val="bg1">
                    <a:lumMod val="10000"/>
                  </a:schemeClr>
                </a:solidFill>
              </a:rPr>
              <a:t>Attestation du candidat </a:t>
            </a:r>
          </a:p>
        </p:txBody>
      </p:sp>
      <p:sp>
        <p:nvSpPr>
          <p:cNvPr id="3" name="Espace réservé du contenu 2"/>
          <p:cNvSpPr>
            <a:spLocks noGrp="1"/>
          </p:cNvSpPr>
          <p:nvPr>
            <p:ph idx="1"/>
          </p:nvPr>
        </p:nvSpPr>
        <p:spPr>
          <a:xfrm>
            <a:off x="620688" y="1187624"/>
            <a:ext cx="6120680" cy="6768752"/>
          </a:xfrm>
          <a:prstGeom prst="snip1Rect">
            <a:avLst/>
          </a:prstGeom>
          <a:solidFill>
            <a:schemeClr val="bg1"/>
          </a:solidFill>
          <a:ln>
            <a:solidFill>
              <a:schemeClr val="bg1">
                <a:lumMod val="75000"/>
              </a:schemeClr>
            </a:solidFill>
          </a:ln>
        </p:spPr>
        <p:txBody>
          <a:bodyPr/>
          <a:lstStyle/>
          <a:p>
            <a:pPr marL="0" indent="0" algn="ctr">
              <a:buNone/>
            </a:pPr>
            <a:r>
              <a:rPr lang="fr-FR" sz="1400" b="1" dirty="0">
                <a:solidFill>
                  <a:schemeClr val="bg1">
                    <a:lumMod val="10000"/>
                  </a:schemeClr>
                </a:solidFill>
              </a:rPr>
              <a:t>ATTESTATION DU CANDIDAT</a:t>
            </a:r>
          </a:p>
          <a:p>
            <a:pPr marL="0" indent="0" algn="ctr">
              <a:buNone/>
            </a:pPr>
            <a:r>
              <a:rPr lang="fr-FR" sz="1100" dirty="0">
                <a:solidFill>
                  <a:schemeClr val="bg1">
                    <a:lumMod val="10000"/>
                  </a:schemeClr>
                </a:solidFill>
              </a:rPr>
              <a:t>Souhaitant acquérir le CQP « Vendeur(se) Conseil </a:t>
            </a:r>
          </a:p>
          <a:p>
            <a:pPr marL="0" indent="0" algn="ctr">
              <a:buNone/>
            </a:pPr>
            <a:r>
              <a:rPr lang="fr-FR" sz="1100" dirty="0">
                <a:solidFill>
                  <a:schemeClr val="bg1">
                    <a:lumMod val="10000"/>
                  </a:schemeClr>
                </a:solidFill>
              </a:rPr>
              <a:t>en téléphonie et/ou  électroménager et/ou  multimédia »</a:t>
            </a:r>
          </a:p>
          <a:p>
            <a:pPr marL="0" indent="0" algn="ctr">
              <a:buNone/>
            </a:pPr>
            <a:r>
              <a:rPr lang="fr-FR" sz="1100" b="1" dirty="0">
                <a:solidFill>
                  <a:schemeClr val="bg1">
                    <a:lumMod val="10000"/>
                  </a:schemeClr>
                </a:solidFill>
              </a:rPr>
              <a:t>dans le cadre d’un parcours de formation individualisé</a:t>
            </a:r>
          </a:p>
          <a:p>
            <a:endParaRPr lang="fr-FR" dirty="0">
              <a:solidFill>
                <a:schemeClr val="bg1">
                  <a:lumMod val="10000"/>
                </a:schemeClr>
              </a:solidFill>
            </a:endParaRPr>
          </a:p>
          <a:p>
            <a:endParaRPr lang="fr-FR" dirty="0">
              <a:solidFill>
                <a:schemeClr val="bg1">
                  <a:lumMod val="10000"/>
                </a:schemeClr>
              </a:solidFill>
            </a:endParaRPr>
          </a:p>
          <a:p>
            <a:endParaRPr lang="fr-FR" dirty="0">
              <a:solidFill>
                <a:schemeClr val="bg1">
                  <a:lumMod val="10000"/>
                </a:schemeClr>
              </a:solidFill>
            </a:endParaRPr>
          </a:p>
          <a:p>
            <a:pPr marL="0" indent="0">
              <a:buNone/>
            </a:pPr>
            <a:r>
              <a:rPr lang="fr-FR" dirty="0">
                <a:solidFill>
                  <a:schemeClr val="bg1">
                    <a:lumMod val="10000"/>
                  </a:schemeClr>
                </a:solidFill>
              </a:rPr>
              <a:t>Je soussigné(e) __________________________________________________________________</a:t>
            </a:r>
          </a:p>
          <a:p>
            <a:pPr marL="0" indent="0">
              <a:buNone/>
            </a:pPr>
            <a:endParaRPr lang="fr-FR" dirty="0">
              <a:solidFill>
                <a:schemeClr val="bg1">
                  <a:lumMod val="10000"/>
                </a:schemeClr>
              </a:solidFill>
            </a:endParaRPr>
          </a:p>
          <a:p>
            <a:pPr marL="0" indent="0">
              <a:buNone/>
            </a:pPr>
            <a:r>
              <a:rPr lang="fr-FR" dirty="0">
                <a:solidFill>
                  <a:schemeClr val="bg1">
                    <a:lumMod val="10000"/>
                  </a:schemeClr>
                </a:solidFill>
              </a:rPr>
              <a:t>Né(e) le : 	 ___/___/_____</a:t>
            </a:r>
          </a:p>
          <a:p>
            <a:pPr marL="0" indent="0">
              <a:buNone/>
            </a:pPr>
            <a:endParaRPr lang="fr-FR" dirty="0">
              <a:solidFill>
                <a:schemeClr val="bg1">
                  <a:lumMod val="10000"/>
                </a:schemeClr>
              </a:solidFill>
            </a:endParaRPr>
          </a:p>
          <a:p>
            <a:pPr marL="0" indent="0">
              <a:buNone/>
            </a:pPr>
            <a:r>
              <a:rPr lang="fr-FR" dirty="0">
                <a:solidFill>
                  <a:schemeClr val="bg1">
                    <a:lumMod val="10000"/>
                  </a:schemeClr>
                </a:solidFill>
              </a:rPr>
              <a:t>À :	 ___________________________________________________________________</a:t>
            </a:r>
          </a:p>
          <a:p>
            <a:pPr marL="0" indent="0">
              <a:buNone/>
            </a:pPr>
            <a:endParaRPr lang="fr-FR" dirty="0">
              <a:solidFill>
                <a:schemeClr val="bg1">
                  <a:lumMod val="10000"/>
                </a:schemeClr>
              </a:solidFill>
            </a:endParaRPr>
          </a:p>
          <a:p>
            <a:pPr marL="0" indent="0">
              <a:lnSpc>
                <a:spcPct val="150000"/>
              </a:lnSpc>
              <a:buNone/>
            </a:pPr>
            <a:r>
              <a:rPr lang="fr-FR" dirty="0">
                <a:solidFill>
                  <a:schemeClr val="bg1">
                    <a:lumMod val="10000"/>
                  </a:schemeClr>
                </a:solidFill>
              </a:rPr>
              <a:t>Adresse : 	___________________________________________________________________</a:t>
            </a:r>
          </a:p>
          <a:p>
            <a:pPr marL="0" indent="0">
              <a:lnSpc>
                <a:spcPct val="150000"/>
              </a:lnSpc>
              <a:buNone/>
            </a:pPr>
            <a:r>
              <a:rPr lang="fr-FR" dirty="0">
                <a:solidFill>
                  <a:schemeClr val="bg1">
                    <a:lumMod val="10000"/>
                  </a:schemeClr>
                </a:solidFill>
              </a:rPr>
              <a:t>	___________________________________________________________________</a:t>
            </a:r>
          </a:p>
          <a:p>
            <a:pPr marL="0" indent="0">
              <a:lnSpc>
                <a:spcPct val="150000"/>
              </a:lnSpc>
              <a:buNone/>
            </a:pPr>
            <a:r>
              <a:rPr lang="fr-FR" dirty="0">
                <a:solidFill>
                  <a:schemeClr val="bg1">
                    <a:lumMod val="10000"/>
                  </a:schemeClr>
                </a:solidFill>
              </a:rPr>
              <a:t>	___________________________________________________________________</a:t>
            </a:r>
          </a:p>
          <a:p>
            <a:pPr marL="0" indent="0">
              <a:buNone/>
            </a:pPr>
            <a:endParaRPr lang="fr-FR" dirty="0">
              <a:solidFill>
                <a:schemeClr val="bg1">
                  <a:lumMod val="10000"/>
                </a:schemeClr>
              </a:solidFill>
            </a:endParaRPr>
          </a:p>
          <a:p>
            <a:pPr marL="0" indent="0">
              <a:buNone/>
            </a:pPr>
            <a:endParaRPr lang="fr-FR" dirty="0">
              <a:solidFill>
                <a:schemeClr val="bg1">
                  <a:lumMod val="10000"/>
                </a:schemeClr>
              </a:solidFill>
            </a:endParaRPr>
          </a:p>
          <a:p>
            <a:pPr marL="0" indent="0">
              <a:buNone/>
            </a:pPr>
            <a:r>
              <a:rPr lang="fr-FR" dirty="0">
                <a:solidFill>
                  <a:schemeClr val="bg1">
                    <a:lumMod val="10000"/>
                  </a:schemeClr>
                </a:solidFill>
              </a:rPr>
              <a:t>Déclare conformes et sincères les renseignements apportés dans ce dossier.</a:t>
            </a:r>
          </a:p>
          <a:p>
            <a:pPr marL="0" indent="0">
              <a:buNone/>
            </a:pPr>
            <a:endParaRPr lang="fr-FR" dirty="0">
              <a:solidFill>
                <a:schemeClr val="bg1">
                  <a:lumMod val="10000"/>
                </a:schemeClr>
              </a:solidFill>
            </a:endParaRPr>
          </a:p>
          <a:p>
            <a:pPr marL="0" indent="0">
              <a:buNone/>
            </a:pPr>
            <a:r>
              <a:rPr lang="fr-FR" dirty="0">
                <a:solidFill>
                  <a:schemeClr val="bg1">
                    <a:lumMod val="10000"/>
                  </a:schemeClr>
                </a:solidFill>
              </a:rPr>
              <a:t>Déclare sur l’honneur que les informations fournies sont exactes et que j’ai renseigné moi-même ce dossier.</a:t>
            </a:r>
          </a:p>
          <a:p>
            <a:pPr marL="0" indent="0">
              <a:buNone/>
            </a:pPr>
            <a:endParaRPr lang="fr-FR" dirty="0">
              <a:solidFill>
                <a:schemeClr val="bg1">
                  <a:lumMod val="10000"/>
                </a:schemeClr>
              </a:solidFill>
            </a:endParaRPr>
          </a:p>
          <a:p>
            <a:pPr marL="0" indent="0">
              <a:buNone/>
            </a:pPr>
            <a:endParaRPr lang="fr-FR" dirty="0">
              <a:solidFill>
                <a:schemeClr val="bg1">
                  <a:lumMod val="10000"/>
                </a:schemeClr>
              </a:solidFill>
            </a:endParaRPr>
          </a:p>
          <a:p>
            <a:pPr marL="0" indent="0">
              <a:buNone/>
            </a:pPr>
            <a:r>
              <a:rPr lang="fr-FR" b="1" dirty="0">
                <a:solidFill>
                  <a:schemeClr val="bg1">
                    <a:lumMod val="10000"/>
                  </a:schemeClr>
                </a:solidFill>
              </a:rPr>
              <a:t>Fait à</a:t>
            </a:r>
          </a:p>
          <a:p>
            <a:pPr marL="0" indent="0">
              <a:buNone/>
            </a:pPr>
            <a:r>
              <a:rPr lang="fr-FR" b="1" dirty="0">
                <a:solidFill>
                  <a:schemeClr val="bg1">
                    <a:lumMod val="10000"/>
                  </a:schemeClr>
                </a:solidFill>
              </a:rPr>
              <a:t>Le</a:t>
            </a:r>
          </a:p>
          <a:p>
            <a:pPr marL="0" indent="0">
              <a:buNone/>
            </a:pPr>
            <a:r>
              <a:rPr lang="fr-FR" b="1" dirty="0">
                <a:solidFill>
                  <a:schemeClr val="bg1">
                    <a:lumMod val="10000"/>
                  </a:schemeClr>
                </a:solidFill>
              </a:rPr>
              <a:t>Signature du candidat </a:t>
            </a: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srgbClr val="333399">
                    <a:tint val="75000"/>
                  </a:srgbClr>
                </a:solidFill>
              </a:rPr>
              <a:pPr/>
              <a:t>13</a:t>
            </a:fld>
            <a:endParaRPr lang="fr-BE" dirty="0">
              <a:solidFill>
                <a:srgbClr val="333399">
                  <a:tint val="75000"/>
                </a:srgbClr>
              </a:solidFill>
            </a:endParaRPr>
          </a:p>
        </p:txBody>
      </p:sp>
    </p:spTree>
    <p:extLst>
      <p:ext uri="{BB962C8B-B14F-4D97-AF65-F5344CB8AC3E}">
        <p14:creationId xmlns:p14="http://schemas.microsoft.com/office/powerpoint/2010/main" val="3726759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Accès au CQP par la VAE </a:t>
            </a:r>
            <a:br>
              <a:rPr lang="fr-FR" dirty="0"/>
            </a:br>
            <a:r>
              <a:rPr lang="fr-FR" dirty="0">
                <a:solidFill>
                  <a:schemeClr val="bg1">
                    <a:lumMod val="10000"/>
                  </a:schemeClr>
                </a:solidFill>
              </a:rPr>
              <a:t>Attestation du candidat </a:t>
            </a:r>
          </a:p>
        </p:txBody>
      </p:sp>
      <p:sp>
        <p:nvSpPr>
          <p:cNvPr id="3" name="Espace réservé du contenu 2"/>
          <p:cNvSpPr>
            <a:spLocks noGrp="1"/>
          </p:cNvSpPr>
          <p:nvPr>
            <p:ph idx="1"/>
          </p:nvPr>
        </p:nvSpPr>
        <p:spPr>
          <a:xfrm>
            <a:off x="620688" y="1187624"/>
            <a:ext cx="6120680" cy="7272808"/>
          </a:xfrm>
          <a:prstGeom prst="snip1Rect">
            <a:avLst/>
          </a:prstGeom>
          <a:solidFill>
            <a:schemeClr val="bg1"/>
          </a:solidFill>
          <a:ln>
            <a:solidFill>
              <a:schemeClr val="bg1">
                <a:lumMod val="75000"/>
              </a:schemeClr>
            </a:solidFill>
          </a:ln>
        </p:spPr>
        <p:txBody>
          <a:bodyPr>
            <a:normAutofit lnSpcReduction="10000"/>
          </a:bodyPr>
          <a:lstStyle/>
          <a:p>
            <a:pPr marL="0" indent="0" algn="ctr">
              <a:buNone/>
            </a:pPr>
            <a:r>
              <a:rPr lang="fr-FR" sz="1400" b="1" dirty="0">
                <a:solidFill>
                  <a:schemeClr val="bg1">
                    <a:lumMod val="10000"/>
                  </a:schemeClr>
                </a:solidFill>
              </a:rPr>
              <a:t>ATTESTATION DU CANDIDAT</a:t>
            </a:r>
          </a:p>
          <a:p>
            <a:pPr marL="0" indent="0" algn="ctr">
              <a:buNone/>
            </a:pPr>
            <a:r>
              <a:rPr lang="fr-FR" sz="1100" dirty="0">
                <a:solidFill>
                  <a:schemeClr val="bg1">
                    <a:lumMod val="10000"/>
                  </a:schemeClr>
                </a:solidFill>
              </a:rPr>
              <a:t>Souhaitant acquérir le CQP « Vendeur(se) Conseil </a:t>
            </a:r>
          </a:p>
          <a:p>
            <a:pPr marL="0" indent="0" algn="ctr">
              <a:buNone/>
            </a:pPr>
            <a:r>
              <a:rPr lang="fr-FR" sz="1100" dirty="0">
                <a:solidFill>
                  <a:schemeClr val="bg1">
                    <a:lumMod val="10000"/>
                  </a:schemeClr>
                </a:solidFill>
              </a:rPr>
              <a:t>en téléphonie et/ou  électroménager et/ou  multimédia »</a:t>
            </a:r>
          </a:p>
          <a:p>
            <a:pPr marL="0" indent="0" algn="ctr">
              <a:buNone/>
            </a:pPr>
            <a:r>
              <a:rPr lang="fr-FR" sz="1100" b="1" dirty="0">
                <a:solidFill>
                  <a:schemeClr val="bg1">
                    <a:lumMod val="10000"/>
                  </a:schemeClr>
                </a:solidFill>
              </a:rPr>
              <a:t>dans le cadre d’un Validation des Acquis de l’Expérience (VAE)</a:t>
            </a:r>
          </a:p>
          <a:p>
            <a:endParaRPr lang="fr-FR" dirty="0">
              <a:solidFill>
                <a:schemeClr val="bg1">
                  <a:lumMod val="10000"/>
                </a:schemeClr>
              </a:solidFill>
            </a:endParaRPr>
          </a:p>
          <a:p>
            <a:endParaRPr lang="fr-FR" dirty="0">
              <a:solidFill>
                <a:schemeClr val="bg1">
                  <a:lumMod val="10000"/>
                </a:schemeClr>
              </a:solidFill>
            </a:endParaRPr>
          </a:p>
          <a:p>
            <a:endParaRPr lang="fr-FR" dirty="0">
              <a:solidFill>
                <a:schemeClr val="bg1">
                  <a:lumMod val="10000"/>
                </a:schemeClr>
              </a:solidFill>
            </a:endParaRPr>
          </a:p>
          <a:p>
            <a:pPr marL="0" indent="0">
              <a:buNone/>
            </a:pPr>
            <a:r>
              <a:rPr lang="fr-FR" dirty="0">
                <a:solidFill>
                  <a:schemeClr val="bg1">
                    <a:lumMod val="10000"/>
                  </a:schemeClr>
                </a:solidFill>
              </a:rPr>
              <a:t>Je soussigné(e) __________________________________________________________________</a:t>
            </a:r>
          </a:p>
          <a:p>
            <a:pPr marL="0" indent="0">
              <a:buNone/>
            </a:pPr>
            <a:endParaRPr lang="fr-FR" dirty="0">
              <a:solidFill>
                <a:schemeClr val="bg1">
                  <a:lumMod val="10000"/>
                </a:schemeClr>
              </a:solidFill>
            </a:endParaRPr>
          </a:p>
          <a:p>
            <a:pPr marL="0" indent="0">
              <a:buNone/>
            </a:pPr>
            <a:r>
              <a:rPr lang="fr-FR" dirty="0">
                <a:solidFill>
                  <a:schemeClr val="bg1">
                    <a:lumMod val="10000"/>
                  </a:schemeClr>
                </a:solidFill>
              </a:rPr>
              <a:t>Né(e) le : 	 ___/___/_____</a:t>
            </a:r>
          </a:p>
          <a:p>
            <a:pPr marL="0" indent="0">
              <a:buNone/>
            </a:pPr>
            <a:endParaRPr lang="fr-FR" dirty="0">
              <a:solidFill>
                <a:schemeClr val="bg1">
                  <a:lumMod val="10000"/>
                </a:schemeClr>
              </a:solidFill>
            </a:endParaRPr>
          </a:p>
          <a:p>
            <a:pPr marL="0" indent="0">
              <a:buNone/>
            </a:pPr>
            <a:r>
              <a:rPr lang="fr-FR" dirty="0">
                <a:solidFill>
                  <a:schemeClr val="bg1">
                    <a:lumMod val="10000"/>
                  </a:schemeClr>
                </a:solidFill>
              </a:rPr>
              <a:t>À :	 ___________________________________________________________________</a:t>
            </a:r>
          </a:p>
          <a:p>
            <a:pPr marL="0" indent="0">
              <a:buNone/>
            </a:pPr>
            <a:endParaRPr lang="fr-FR" dirty="0">
              <a:solidFill>
                <a:schemeClr val="bg1">
                  <a:lumMod val="10000"/>
                </a:schemeClr>
              </a:solidFill>
            </a:endParaRPr>
          </a:p>
          <a:p>
            <a:pPr marL="0" indent="0">
              <a:lnSpc>
                <a:spcPct val="150000"/>
              </a:lnSpc>
              <a:buNone/>
            </a:pPr>
            <a:r>
              <a:rPr lang="fr-FR" dirty="0">
                <a:solidFill>
                  <a:schemeClr val="bg1">
                    <a:lumMod val="10000"/>
                  </a:schemeClr>
                </a:solidFill>
              </a:rPr>
              <a:t>Adresse : 	___________________________________________________________________</a:t>
            </a:r>
          </a:p>
          <a:p>
            <a:pPr marL="0" indent="0">
              <a:lnSpc>
                <a:spcPct val="150000"/>
              </a:lnSpc>
              <a:buNone/>
            </a:pPr>
            <a:r>
              <a:rPr lang="fr-FR" dirty="0">
                <a:solidFill>
                  <a:schemeClr val="bg1">
                    <a:lumMod val="10000"/>
                  </a:schemeClr>
                </a:solidFill>
              </a:rPr>
              <a:t>	___________________________________________________________________</a:t>
            </a:r>
          </a:p>
          <a:p>
            <a:pPr marL="0" indent="0">
              <a:lnSpc>
                <a:spcPct val="150000"/>
              </a:lnSpc>
              <a:buNone/>
            </a:pPr>
            <a:r>
              <a:rPr lang="fr-FR" dirty="0">
                <a:solidFill>
                  <a:schemeClr val="bg1">
                    <a:lumMod val="10000"/>
                  </a:schemeClr>
                </a:solidFill>
              </a:rPr>
              <a:t>	___________________________________________________________________</a:t>
            </a:r>
          </a:p>
          <a:p>
            <a:pPr marL="0" indent="0">
              <a:buNone/>
            </a:pPr>
            <a:endParaRPr lang="fr-FR" dirty="0">
              <a:solidFill>
                <a:schemeClr val="bg1">
                  <a:lumMod val="10000"/>
                </a:schemeClr>
              </a:solidFill>
            </a:endParaRPr>
          </a:p>
          <a:p>
            <a:pPr marL="0" indent="0">
              <a:buNone/>
            </a:pPr>
            <a:endParaRPr lang="fr-FR" dirty="0">
              <a:solidFill>
                <a:schemeClr val="bg1">
                  <a:lumMod val="10000"/>
                </a:schemeClr>
              </a:solidFill>
            </a:endParaRPr>
          </a:p>
          <a:p>
            <a:pPr marL="0" indent="0">
              <a:buNone/>
            </a:pPr>
            <a:r>
              <a:rPr lang="fr-FR" dirty="0">
                <a:solidFill>
                  <a:schemeClr val="bg1">
                    <a:lumMod val="10000"/>
                  </a:schemeClr>
                </a:solidFill>
              </a:rPr>
              <a:t>Déclare sur l’honneur que toutes les informations fournies sont exactes et demande</a:t>
            </a:r>
          </a:p>
          <a:p>
            <a:pPr marL="0" indent="0">
              <a:buNone/>
            </a:pPr>
            <a:r>
              <a:rPr lang="fr-FR" dirty="0">
                <a:solidFill>
                  <a:schemeClr val="bg1">
                    <a:lumMod val="10000"/>
                  </a:schemeClr>
                </a:solidFill>
              </a:rPr>
              <a:t>validation des acquis de mon expérience en vue de l’obtention du CQP « Vendeur(se) Conseil en téléphonie et/ou  électroménager et/ou  multimédia ». </a:t>
            </a:r>
          </a:p>
          <a:p>
            <a:pPr marL="0" indent="0">
              <a:buNone/>
            </a:pPr>
            <a:endParaRPr lang="fr-FR" dirty="0">
              <a:solidFill>
                <a:schemeClr val="bg1">
                  <a:lumMod val="10000"/>
                </a:schemeClr>
              </a:solidFill>
            </a:endParaRPr>
          </a:p>
          <a:p>
            <a:pPr marL="0" indent="0">
              <a:buNone/>
            </a:pPr>
            <a:r>
              <a:rPr lang="fr-FR" dirty="0">
                <a:solidFill>
                  <a:schemeClr val="bg1">
                    <a:lumMod val="10000"/>
                  </a:schemeClr>
                </a:solidFill>
              </a:rPr>
              <a:t>A ce titre, je joins au présent dossier, </a:t>
            </a:r>
            <a:r>
              <a:rPr lang="fr-FR" b="1" i="1" dirty="0">
                <a:solidFill>
                  <a:schemeClr val="bg1">
                    <a:lumMod val="10000"/>
                  </a:schemeClr>
                </a:solidFill>
              </a:rPr>
              <a:t>la copie des bulletins de salaire ou la copie des attestations employeurs attestant de 3 années d’expérience continue ou discontinue</a:t>
            </a:r>
            <a:r>
              <a:rPr lang="fr-FR" i="1" dirty="0">
                <a:solidFill>
                  <a:schemeClr val="bg1">
                    <a:lumMod val="10000"/>
                  </a:schemeClr>
                </a:solidFill>
              </a:rPr>
              <a:t> dans le métier de Vendeur(se) Conseil en téléphonie et/ou électroménager et/ou multimédia dont une expérience datant de moins de 5 ans.</a:t>
            </a:r>
            <a:endParaRPr lang="fr-FR" dirty="0">
              <a:solidFill>
                <a:schemeClr val="bg1">
                  <a:lumMod val="10000"/>
                </a:schemeClr>
              </a:solidFill>
            </a:endParaRPr>
          </a:p>
          <a:p>
            <a:pPr marL="0" indent="0">
              <a:buNone/>
            </a:pPr>
            <a:endParaRPr lang="fr-FR" dirty="0">
              <a:solidFill>
                <a:schemeClr val="bg1">
                  <a:lumMod val="10000"/>
                </a:schemeClr>
              </a:solidFill>
            </a:endParaRPr>
          </a:p>
          <a:p>
            <a:pPr marL="0" indent="0">
              <a:buNone/>
            </a:pPr>
            <a:r>
              <a:rPr lang="fr-FR" dirty="0">
                <a:solidFill>
                  <a:schemeClr val="bg1">
                    <a:lumMod val="10000"/>
                  </a:schemeClr>
                </a:solidFill>
              </a:rPr>
              <a:t>M’engage, conformément au décret n°2000-615 du 26 avril 2002, à ne déposer qu'une seule demande en vue de l’obtention du CQP « Vendeur(se) Conseil en téléphonie et/ou électroménager et/ou multimédia » options téléphonie, électroménager, multimédia et de ne pas déposer plus de trois demandes de Validation des Acquis de l’Expérience pour des diplômes ou titres différents pendant l’année civile en cours.</a:t>
            </a:r>
          </a:p>
          <a:p>
            <a:pPr marL="0" indent="0">
              <a:buNone/>
            </a:pPr>
            <a:endParaRPr lang="fr-FR" dirty="0">
              <a:solidFill>
                <a:schemeClr val="bg1">
                  <a:lumMod val="10000"/>
                </a:schemeClr>
              </a:solidFill>
            </a:endParaRPr>
          </a:p>
          <a:p>
            <a:pPr marL="0" indent="0">
              <a:buNone/>
            </a:pPr>
            <a:r>
              <a:rPr lang="fr-FR" b="1" dirty="0">
                <a:solidFill>
                  <a:schemeClr val="bg1">
                    <a:lumMod val="10000"/>
                  </a:schemeClr>
                </a:solidFill>
              </a:rPr>
              <a:t>Fait à</a:t>
            </a:r>
          </a:p>
          <a:p>
            <a:pPr marL="0" indent="0">
              <a:buNone/>
            </a:pPr>
            <a:r>
              <a:rPr lang="fr-FR" b="1" dirty="0">
                <a:solidFill>
                  <a:schemeClr val="bg1">
                    <a:lumMod val="10000"/>
                  </a:schemeClr>
                </a:solidFill>
              </a:rPr>
              <a:t>Le</a:t>
            </a:r>
          </a:p>
          <a:p>
            <a:pPr marL="0" indent="0">
              <a:buNone/>
            </a:pPr>
            <a:r>
              <a:rPr lang="fr-FR" b="1" dirty="0">
                <a:solidFill>
                  <a:schemeClr val="bg1">
                    <a:lumMod val="10000"/>
                  </a:schemeClr>
                </a:solidFill>
              </a:rPr>
              <a:t>Signature du candidat </a:t>
            </a:r>
          </a:p>
          <a:p>
            <a:pPr marL="0" indent="0">
              <a:buNone/>
            </a:pPr>
            <a:endParaRPr lang="fr-FR" dirty="0">
              <a:solidFill>
                <a:schemeClr val="bg1">
                  <a:lumMod val="10000"/>
                </a:schemeClr>
              </a:solidFill>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srgbClr val="333399">
                    <a:tint val="75000"/>
                  </a:srgbClr>
                </a:solidFill>
              </a:rPr>
              <a:pPr/>
              <a:t>14</a:t>
            </a:fld>
            <a:endParaRPr lang="fr-BE" dirty="0">
              <a:solidFill>
                <a:srgbClr val="333399">
                  <a:tint val="75000"/>
                </a:srgbClr>
              </a:solidFill>
            </a:endParaRPr>
          </a:p>
        </p:txBody>
      </p:sp>
    </p:spTree>
    <p:extLst>
      <p:ext uri="{BB962C8B-B14F-4D97-AF65-F5344CB8AC3E}">
        <p14:creationId xmlns:p14="http://schemas.microsoft.com/office/powerpoint/2010/main" val="3132148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548680" y="251520"/>
            <a:ext cx="6309320" cy="8424936"/>
          </a:xfrm>
          <a:prstGeom prst="foldedCorner">
            <a:avLst/>
          </a:prstGeom>
          <a:solidFill>
            <a:schemeClr val="bg1"/>
          </a:solidFill>
        </p:spPr>
        <p:txBody>
          <a:bodyPr anchor="ctr">
            <a:normAutofit fontScale="92500" lnSpcReduction="10000"/>
          </a:bodyPr>
          <a:lstStyle/>
          <a:p>
            <a:pPr marL="0" indent="0" algn="just">
              <a:buNone/>
            </a:pPr>
            <a:r>
              <a:rPr lang="fr-FR" b="1" dirty="0">
                <a:solidFill>
                  <a:schemeClr val="bg1">
                    <a:lumMod val="10000"/>
                  </a:schemeClr>
                </a:solidFill>
              </a:rPr>
              <a:t>En tant que candidat, </a:t>
            </a:r>
            <a:r>
              <a:rPr lang="fr-FR" dirty="0">
                <a:solidFill>
                  <a:schemeClr val="bg1">
                    <a:lumMod val="10000"/>
                  </a:schemeClr>
                </a:solidFill>
              </a:rPr>
              <a:t>vous souhaitez vous engager dans la démarche d’acquisition d’un Certificat de Qualification Professionnelle, qui a la particularité d’être également un Certificat de Qualification Professionnelle Interbranches (CQPI) « Vendeur(se) conseil en magasin ». </a:t>
            </a:r>
          </a:p>
          <a:p>
            <a:pPr marL="0" indent="0" algn="just">
              <a:buNone/>
            </a:pPr>
            <a:endParaRPr lang="fr-FR" dirty="0">
              <a:solidFill>
                <a:schemeClr val="bg1">
                  <a:lumMod val="10000"/>
                </a:schemeClr>
              </a:solidFill>
            </a:endParaRPr>
          </a:p>
          <a:p>
            <a:pPr marL="0" indent="0" algn="just">
              <a:buNone/>
            </a:pPr>
            <a:r>
              <a:rPr lang="fr-FR" dirty="0">
                <a:solidFill>
                  <a:schemeClr val="bg1">
                    <a:lumMod val="10000"/>
                  </a:schemeClr>
                </a:solidFill>
              </a:rPr>
              <a:t>Le CQP « Vendeur(se) - conseil en téléphonie et/ou électroménager et/ou multimédia » vous donne la possibilité de faire valider vos compétences avec 1 à 3 options « produit » possibles </a:t>
            </a:r>
          </a:p>
          <a:p>
            <a:pPr lvl="1" algn="just"/>
            <a:r>
              <a:rPr lang="fr-FR" dirty="0">
                <a:solidFill>
                  <a:schemeClr val="bg1">
                    <a:lumMod val="10000"/>
                  </a:schemeClr>
                </a:solidFill>
              </a:rPr>
              <a:t>Téléphonie </a:t>
            </a:r>
          </a:p>
          <a:p>
            <a:pPr lvl="1" algn="just"/>
            <a:r>
              <a:rPr lang="fr-FR" dirty="0">
                <a:solidFill>
                  <a:schemeClr val="bg1">
                    <a:lumMod val="10000"/>
                  </a:schemeClr>
                </a:solidFill>
              </a:rPr>
              <a:t>Electroménager </a:t>
            </a:r>
          </a:p>
          <a:p>
            <a:pPr lvl="1" algn="just"/>
            <a:r>
              <a:rPr lang="fr-FR" dirty="0">
                <a:solidFill>
                  <a:schemeClr val="bg1">
                    <a:lumMod val="10000"/>
                  </a:schemeClr>
                </a:solidFill>
              </a:rPr>
              <a:t>Multimédia</a:t>
            </a:r>
          </a:p>
          <a:p>
            <a:pPr marL="0" indent="0" algn="just">
              <a:buNone/>
            </a:pPr>
            <a:endParaRPr lang="fr-FR" dirty="0">
              <a:solidFill>
                <a:schemeClr val="bg1">
                  <a:lumMod val="10000"/>
                </a:schemeClr>
              </a:solidFill>
            </a:endParaRPr>
          </a:p>
          <a:p>
            <a:pPr marL="0" indent="0" algn="just">
              <a:buNone/>
            </a:pPr>
            <a:r>
              <a:rPr lang="fr-FR" dirty="0">
                <a:solidFill>
                  <a:schemeClr val="bg1">
                    <a:lumMod val="10000"/>
                  </a:schemeClr>
                </a:solidFill>
              </a:rPr>
              <a:t>Comme présenté le document « CQP : mode d’emploi »,  le renseignement du livret du candidat constitue la première étape de la démarche de certification.</a:t>
            </a:r>
          </a:p>
          <a:p>
            <a:pPr marL="0" indent="0" algn="just">
              <a:buNone/>
            </a:pPr>
            <a:endParaRPr lang="fr-FR" dirty="0">
              <a:solidFill>
                <a:schemeClr val="bg1">
                  <a:lumMod val="10000"/>
                </a:schemeClr>
              </a:solidFill>
            </a:endParaRPr>
          </a:p>
          <a:p>
            <a:pPr marL="0" indent="0" algn="just">
              <a:buNone/>
            </a:pPr>
            <a:r>
              <a:rPr lang="fr-FR" b="1" dirty="0">
                <a:solidFill>
                  <a:schemeClr val="bg1">
                    <a:lumMod val="10000"/>
                  </a:schemeClr>
                </a:solidFill>
              </a:rPr>
              <a:t>Ce livret du candidat a pour objectif de : </a:t>
            </a:r>
          </a:p>
          <a:p>
            <a:pPr algn="just"/>
            <a:r>
              <a:rPr lang="fr-FR" dirty="0">
                <a:solidFill>
                  <a:schemeClr val="bg1">
                    <a:lumMod val="10000"/>
                  </a:schemeClr>
                </a:solidFill>
              </a:rPr>
              <a:t>Vous aider à définir votre projet de certification : option(s) choisie(s), accès par VAE ou formation.</a:t>
            </a:r>
          </a:p>
          <a:p>
            <a:pPr algn="just"/>
            <a:r>
              <a:rPr lang="fr-FR" dirty="0">
                <a:solidFill>
                  <a:schemeClr val="bg1">
                    <a:lumMod val="10000"/>
                  </a:schemeClr>
                </a:solidFill>
              </a:rPr>
              <a:t>Permettre à la CPNE de la branche professionnelle d’enregistrer et valider la recevabilité de votre demande de certification professionnelle.</a:t>
            </a:r>
          </a:p>
          <a:p>
            <a:pPr algn="just"/>
            <a:endParaRPr lang="fr-FR" dirty="0">
              <a:solidFill>
                <a:schemeClr val="bg1">
                  <a:lumMod val="10000"/>
                </a:schemeClr>
              </a:solidFill>
            </a:endParaRPr>
          </a:p>
          <a:p>
            <a:pPr algn="just"/>
            <a:endParaRPr lang="fr-FR" dirty="0">
              <a:solidFill>
                <a:schemeClr val="bg1">
                  <a:lumMod val="10000"/>
                </a:schemeClr>
              </a:solidFill>
            </a:endParaRPr>
          </a:p>
          <a:p>
            <a:pPr algn="just"/>
            <a:endParaRPr lang="fr-FR" dirty="0">
              <a:solidFill>
                <a:schemeClr val="bg1">
                  <a:lumMod val="10000"/>
                </a:schemeClr>
              </a:solidFill>
            </a:endParaRPr>
          </a:p>
          <a:p>
            <a:pPr algn="just"/>
            <a:endParaRPr lang="fr-FR" dirty="0">
              <a:solidFill>
                <a:schemeClr val="bg1">
                  <a:lumMod val="10000"/>
                </a:schemeClr>
              </a:solidFill>
            </a:endParaRPr>
          </a:p>
          <a:p>
            <a:pPr algn="just"/>
            <a:endParaRPr lang="fr-FR" dirty="0">
              <a:solidFill>
                <a:schemeClr val="bg1">
                  <a:lumMod val="10000"/>
                </a:schemeClr>
              </a:solidFill>
            </a:endParaRPr>
          </a:p>
          <a:p>
            <a:pPr marL="0" indent="0" algn="just">
              <a:buNone/>
            </a:pPr>
            <a:endParaRPr lang="fr-FR" dirty="0">
              <a:solidFill>
                <a:schemeClr val="bg1">
                  <a:lumMod val="10000"/>
                </a:schemeClr>
              </a:solidFill>
            </a:endParaRPr>
          </a:p>
          <a:p>
            <a:pPr marL="0" lvl="0" indent="0" algn="just">
              <a:buClr>
                <a:srgbClr val="99CC00"/>
              </a:buClr>
              <a:buNone/>
            </a:pPr>
            <a:endParaRPr lang="fr-FR" dirty="0">
              <a:solidFill>
                <a:schemeClr val="bg1">
                  <a:lumMod val="10000"/>
                </a:schemeClr>
              </a:solidFill>
            </a:endParaRPr>
          </a:p>
          <a:p>
            <a:pPr marL="0" lvl="0" indent="0" algn="just">
              <a:buClr>
                <a:srgbClr val="99CC00"/>
              </a:buClr>
              <a:buNone/>
            </a:pPr>
            <a:endParaRPr lang="fr-FR" dirty="0">
              <a:solidFill>
                <a:schemeClr val="bg1">
                  <a:lumMod val="10000"/>
                </a:schemeClr>
              </a:solidFill>
            </a:endParaRPr>
          </a:p>
          <a:p>
            <a:pPr marL="0" lvl="0" indent="0" algn="just">
              <a:buClr>
                <a:srgbClr val="99CC00"/>
              </a:buClr>
              <a:buNone/>
            </a:pPr>
            <a:endParaRPr lang="fr-FR" dirty="0">
              <a:solidFill>
                <a:schemeClr val="bg1">
                  <a:lumMod val="10000"/>
                </a:schemeClr>
              </a:solidFill>
            </a:endParaRPr>
          </a:p>
          <a:p>
            <a:pPr marL="0" lvl="0" indent="0" algn="just">
              <a:buClr>
                <a:srgbClr val="99CC00"/>
              </a:buClr>
              <a:buNone/>
            </a:pPr>
            <a:endParaRPr lang="fr-FR" dirty="0">
              <a:solidFill>
                <a:schemeClr val="bg1">
                  <a:lumMod val="10000"/>
                </a:schemeClr>
              </a:solidFill>
            </a:endParaRPr>
          </a:p>
          <a:p>
            <a:pPr marL="0" lvl="0" indent="0" algn="just">
              <a:buClr>
                <a:srgbClr val="99CC00"/>
              </a:buClr>
              <a:buNone/>
            </a:pPr>
            <a:endParaRPr lang="fr-FR" dirty="0">
              <a:solidFill>
                <a:schemeClr val="bg1">
                  <a:lumMod val="10000"/>
                </a:schemeClr>
              </a:solidFill>
            </a:endParaRPr>
          </a:p>
          <a:p>
            <a:pPr marL="0" lvl="0" indent="0" algn="just">
              <a:buClr>
                <a:srgbClr val="99CC00"/>
              </a:buClr>
              <a:buNone/>
            </a:pPr>
            <a:endParaRPr lang="fr-FR" dirty="0">
              <a:solidFill>
                <a:schemeClr val="bg1">
                  <a:lumMod val="10000"/>
                </a:schemeClr>
              </a:solidFill>
            </a:endParaRPr>
          </a:p>
          <a:p>
            <a:pPr marL="0" lvl="0" indent="0" algn="just">
              <a:buClr>
                <a:srgbClr val="99CC00"/>
              </a:buClr>
              <a:buNone/>
            </a:pPr>
            <a:endParaRPr lang="fr-FR" dirty="0">
              <a:solidFill>
                <a:schemeClr val="bg1">
                  <a:lumMod val="10000"/>
                </a:schemeClr>
              </a:solidFill>
            </a:endParaRPr>
          </a:p>
          <a:p>
            <a:pPr marL="0" lvl="0" indent="0" algn="just">
              <a:buClr>
                <a:srgbClr val="99CC00"/>
              </a:buClr>
              <a:buNone/>
            </a:pPr>
            <a:endParaRPr lang="fr-FR" sz="1200" dirty="0">
              <a:solidFill>
                <a:schemeClr val="bg1">
                  <a:lumMod val="10000"/>
                </a:schemeClr>
              </a:solidFill>
            </a:endParaRPr>
          </a:p>
          <a:p>
            <a:pPr marL="0" lvl="0" indent="0" algn="just">
              <a:buClr>
                <a:srgbClr val="99CC00"/>
              </a:buClr>
              <a:buNone/>
            </a:pPr>
            <a:r>
              <a:rPr lang="fr-FR" sz="1200" dirty="0">
                <a:solidFill>
                  <a:schemeClr val="bg1">
                    <a:lumMod val="10000"/>
                  </a:schemeClr>
                </a:solidFill>
              </a:rPr>
              <a:t>U</a:t>
            </a:r>
            <a:r>
              <a:rPr lang="fr-FR" sz="1200" dirty="0">
                <a:solidFill>
                  <a:srgbClr val="F2F2F2">
                    <a:lumMod val="10000"/>
                  </a:srgbClr>
                </a:solidFill>
              </a:rPr>
              <a:t>ne fois rempli, ce document sera à transmettre :</a:t>
            </a:r>
          </a:p>
          <a:p>
            <a:pPr marL="0" indent="0" algn="just">
              <a:buNone/>
              <a:tabLst>
                <a:tab pos="177800" algn="l"/>
              </a:tabLst>
            </a:pPr>
            <a:endParaRPr lang="fr-FR" sz="600" dirty="0">
              <a:solidFill>
                <a:schemeClr val="bg1">
                  <a:lumMod val="10000"/>
                </a:schemeClr>
              </a:solidFill>
            </a:endParaRPr>
          </a:p>
          <a:p>
            <a:pPr lvl="1" algn="just"/>
            <a:r>
              <a:rPr lang="fr-FR" sz="1100" dirty="0">
                <a:solidFill>
                  <a:schemeClr val="bg1">
                    <a:lumMod val="10000"/>
                  </a:schemeClr>
                </a:solidFill>
              </a:rPr>
              <a:t>A votre évaluateur interne (dirigeant, hiérarchique, RH…) dans le cadre d’une acquisition du CQP </a:t>
            </a:r>
            <a:r>
              <a:rPr lang="fr-FR" sz="1100" u="sng" dirty="0">
                <a:solidFill>
                  <a:schemeClr val="bg1">
                    <a:lumMod val="10000"/>
                  </a:schemeClr>
                </a:solidFill>
              </a:rPr>
              <a:t>via un parcours de formation individualisé.</a:t>
            </a:r>
          </a:p>
          <a:p>
            <a:pPr lvl="1" algn="just"/>
            <a:endParaRPr lang="fr-FR" sz="1100" dirty="0">
              <a:solidFill>
                <a:schemeClr val="bg1">
                  <a:lumMod val="10000"/>
                </a:schemeClr>
              </a:solidFill>
            </a:endParaRPr>
          </a:p>
          <a:p>
            <a:pPr lvl="1" algn="just"/>
            <a:r>
              <a:rPr lang="fr-FR" sz="1100" dirty="0">
                <a:solidFill>
                  <a:schemeClr val="bg1">
                    <a:lumMod val="10000"/>
                  </a:schemeClr>
                </a:solidFill>
              </a:rPr>
              <a:t>A un organismes de formation labellisé et au secrétariat CQP de la branche professionnelle des commerces et services de l’Audiovisuel, de l’Electronique et de l’Equipement Ménager (AEEM) dans le cadre d’une </a:t>
            </a:r>
            <a:r>
              <a:rPr lang="fr-FR" sz="1100" u="sng" dirty="0">
                <a:solidFill>
                  <a:schemeClr val="bg1">
                    <a:lumMod val="10000"/>
                  </a:schemeClr>
                </a:solidFill>
              </a:rPr>
              <a:t>demande de VAE </a:t>
            </a:r>
            <a:r>
              <a:rPr lang="fr-FR" sz="1100" dirty="0">
                <a:solidFill>
                  <a:schemeClr val="bg1">
                    <a:lumMod val="10000"/>
                  </a:schemeClr>
                </a:solidFill>
              </a:rPr>
              <a:t>à l’adresse suivante : </a:t>
            </a:r>
          </a:p>
          <a:p>
            <a:pPr marL="0" indent="0" algn="just">
              <a:buNone/>
            </a:pPr>
            <a:r>
              <a:rPr lang="fr-FR" sz="1200" dirty="0">
                <a:solidFill>
                  <a:schemeClr val="bg1">
                    <a:lumMod val="10000"/>
                  </a:schemeClr>
                </a:solidFill>
              </a:rPr>
              <a:t>	</a:t>
            </a:r>
            <a:r>
              <a:rPr lang="fr-FR" sz="1000" dirty="0">
                <a:solidFill>
                  <a:schemeClr val="bg1">
                    <a:lumMod val="10000"/>
                  </a:schemeClr>
                </a:solidFill>
              </a:rPr>
              <a:t>AGEFOS PME Siège national</a:t>
            </a:r>
          </a:p>
          <a:p>
            <a:pPr marL="0" indent="0" algn="just">
              <a:buNone/>
            </a:pPr>
            <a:r>
              <a:rPr lang="fr-FR" sz="1000" dirty="0">
                <a:solidFill>
                  <a:schemeClr val="bg1">
                    <a:lumMod val="10000"/>
                  </a:schemeClr>
                </a:solidFill>
              </a:rPr>
              <a:t>	Secrétariat CQP de la branche des commerces et services AEEM</a:t>
            </a:r>
          </a:p>
          <a:p>
            <a:pPr marL="0" indent="0" algn="just">
              <a:buNone/>
            </a:pPr>
            <a:r>
              <a:rPr lang="fr-FR" sz="1000" dirty="0">
                <a:solidFill>
                  <a:schemeClr val="bg1">
                    <a:lumMod val="10000"/>
                  </a:schemeClr>
                </a:solidFill>
              </a:rPr>
              <a:t>	187 quai de Valmy</a:t>
            </a:r>
          </a:p>
          <a:p>
            <a:pPr marL="0" indent="0" algn="just">
              <a:buNone/>
            </a:pPr>
            <a:r>
              <a:rPr lang="fr-FR" sz="1000" dirty="0">
                <a:solidFill>
                  <a:schemeClr val="bg1">
                    <a:lumMod val="10000"/>
                  </a:schemeClr>
                </a:solidFill>
              </a:rPr>
              <a:t>	75010 PARIS</a:t>
            </a:r>
          </a:p>
        </p:txBody>
      </p:sp>
      <p:sp>
        <p:nvSpPr>
          <p:cNvPr id="2" name="Espace réservé du numéro de diapositive 1"/>
          <p:cNvSpPr>
            <a:spLocks noGrp="1"/>
          </p:cNvSpPr>
          <p:nvPr>
            <p:ph type="sldNum" sz="quarter" idx="12"/>
          </p:nvPr>
        </p:nvSpPr>
        <p:spPr/>
        <p:txBody>
          <a:bodyPr/>
          <a:lstStyle/>
          <a:p>
            <a:fld id="{CF4668DC-857F-487D-BFFA-8C0CA5037977}" type="slidenum">
              <a:rPr lang="fr-BE" smtClean="0">
                <a:solidFill>
                  <a:srgbClr val="333399">
                    <a:tint val="75000"/>
                  </a:srgbClr>
                </a:solidFill>
              </a:rPr>
              <a:pPr/>
              <a:t>2</a:t>
            </a:fld>
            <a:endParaRPr lang="fr-BE" dirty="0">
              <a:solidFill>
                <a:srgbClr val="333399">
                  <a:tint val="75000"/>
                </a:srgbClr>
              </a:solidFill>
            </a:endParaRPr>
          </a:p>
        </p:txBody>
      </p:sp>
      <p:sp>
        <p:nvSpPr>
          <p:cNvPr id="3" name="Rectangle 2"/>
          <p:cNvSpPr/>
          <p:nvPr/>
        </p:nvSpPr>
        <p:spPr>
          <a:xfrm>
            <a:off x="620688" y="3491880"/>
            <a:ext cx="6120000" cy="1872208"/>
          </a:xfrm>
          <a:prstGeom prst="rect">
            <a:avLst/>
          </a:prstGeom>
          <a:ln>
            <a:solidFill>
              <a:schemeClr val="bg1">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marL="355600" lvl="1">
              <a:spcBef>
                <a:spcPct val="20000"/>
              </a:spcBef>
              <a:buClr>
                <a:srgbClr val="99CC00"/>
              </a:buClr>
              <a:tabLst>
                <a:tab pos="355600" algn="l"/>
              </a:tabLst>
            </a:pPr>
            <a:r>
              <a:rPr lang="fr-FR" sz="1000" b="1" u="sng" dirty="0">
                <a:solidFill>
                  <a:srgbClr val="F2F2F2">
                    <a:lumMod val="10000"/>
                  </a:srgbClr>
                </a:solidFill>
                <a:latin typeface="Century Gothic"/>
              </a:rPr>
              <a:t>Rappel : Si vous êtes un(e) nouvel(le) entrant (e) dans la branche, il n’est pas nécessaire que vous remplissiez ce document. </a:t>
            </a:r>
          </a:p>
          <a:p>
            <a:pPr marL="355600" lvl="1">
              <a:spcBef>
                <a:spcPct val="20000"/>
              </a:spcBef>
              <a:buClr>
                <a:srgbClr val="99CC00"/>
              </a:buClr>
              <a:tabLst>
                <a:tab pos="355600" algn="l"/>
              </a:tabLst>
            </a:pPr>
            <a:endParaRPr lang="fr-FR" sz="500" b="1" u="sng" dirty="0">
              <a:solidFill>
                <a:srgbClr val="F2F2F2">
                  <a:lumMod val="10000"/>
                </a:srgbClr>
              </a:solidFill>
              <a:latin typeface="Century Gothic"/>
            </a:endParaRPr>
          </a:p>
          <a:p>
            <a:pPr marL="355600" lvl="1">
              <a:spcBef>
                <a:spcPct val="20000"/>
              </a:spcBef>
              <a:buClr>
                <a:srgbClr val="99CC00"/>
              </a:buClr>
              <a:tabLst>
                <a:tab pos="355600" algn="l"/>
              </a:tabLst>
            </a:pPr>
            <a:r>
              <a:rPr lang="fr-FR" sz="1000" b="1" dirty="0">
                <a:solidFill>
                  <a:srgbClr val="F2F2F2">
                    <a:lumMod val="10000"/>
                  </a:srgbClr>
                </a:solidFill>
                <a:latin typeface="Century Gothic"/>
              </a:rPr>
              <a:t>Ce livret est à remplir uniquement par : </a:t>
            </a:r>
          </a:p>
          <a:p>
            <a:pPr marL="527050" lvl="1" indent="-171450">
              <a:spcBef>
                <a:spcPct val="20000"/>
              </a:spcBef>
              <a:buClr>
                <a:srgbClr val="99CC00"/>
              </a:buClr>
              <a:buFont typeface="Arial" pitchFamily="34" charset="0"/>
              <a:buChar char="•"/>
              <a:tabLst>
                <a:tab pos="355600" algn="l"/>
              </a:tabLst>
            </a:pPr>
            <a:r>
              <a:rPr lang="fr-FR" sz="1000" b="1" dirty="0">
                <a:solidFill>
                  <a:srgbClr val="F2F2F2">
                    <a:lumMod val="10000"/>
                  </a:srgbClr>
                </a:solidFill>
                <a:latin typeface="Century Gothic"/>
              </a:rPr>
              <a:t>les salariés déjà en poste au sein d’une entreprise de la branche </a:t>
            </a:r>
            <a:r>
              <a:rPr lang="fr-FR" sz="1000" dirty="0">
                <a:solidFill>
                  <a:srgbClr val="F2F2F2">
                    <a:lumMod val="10000"/>
                  </a:srgbClr>
                </a:solidFill>
                <a:latin typeface="Century Gothic"/>
              </a:rPr>
              <a:t>souhaitant obtenir le CQP à l’issue d’un parcours de formation individualisé qui sera défini au vu des compétences professionnelles qu’il serait nécessaire que vous développiez.</a:t>
            </a:r>
          </a:p>
          <a:p>
            <a:pPr marL="527050" lvl="1" indent="-171450">
              <a:spcBef>
                <a:spcPct val="20000"/>
              </a:spcBef>
              <a:buClr>
                <a:srgbClr val="99CC00"/>
              </a:buClr>
              <a:buFont typeface="Arial" pitchFamily="34" charset="0"/>
              <a:buChar char="•"/>
              <a:tabLst>
                <a:tab pos="355600" algn="l"/>
              </a:tabLst>
            </a:pPr>
            <a:r>
              <a:rPr lang="fr-FR" sz="1000" b="1" dirty="0">
                <a:solidFill>
                  <a:srgbClr val="F2F2F2">
                    <a:lumMod val="10000"/>
                  </a:srgbClr>
                </a:solidFill>
                <a:latin typeface="Century Gothic"/>
              </a:rPr>
              <a:t>les candidats au CQP par la Validation des Acquis de l’Expérience (VAE) </a:t>
            </a:r>
            <a:r>
              <a:rPr lang="fr-FR" sz="1000" dirty="0">
                <a:solidFill>
                  <a:srgbClr val="F2F2F2">
                    <a:lumMod val="10000"/>
                  </a:srgbClr>
                </a:solidFill>
                <a:latin typeface="Century Gothic"/>
              </a:rPr>
              <a:t>pouvant justifier de 3 années d’expérience continue ou discontinue dans le métier et avec une dernière expérience datant de moins de 5 ans en qualité de salarié, non salarié ou bénévole (salariés de la branche ou d’autres branches, demandeurs d’emploi…)</a:t>
            </a:r>
          </a:p>
        </p:txBody>
      </p:sp>
      <p:pic>
        <p:nvPicPr>
          <p:cNvPr id="1026" name="Picture 2" descr="C:\Users\Sophie\AppData\Local\Microsoft\Windows\Temporary Internet Files\Content.IE5\4KLA12EL\MC90041132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2697" y="3599920"/>
            <a:ext cx="315634" cy="252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Votre projet</a:t>
            </a:r>
          </a:p>
        </p:txBody>
      </p:sp>
      <p:sp>
        <p:nvSpPr>
          <p:cNvPr id="3" name="Espace réservé du contenu 2"/>
          <p:cNvSpPr>
            <a:spLocks noGrp="1"/>
          </p:cNvSpPr>
          <p:nvPr>
            <p:ph idx="1"/>
          </p:nvPr>
        </p:nvSpPr>
        <p:spPr/>
        <p:txBody>
          <a:bodyPr>
            <a:normAutofit lnSpcReduction="10000"/>
          </a:bodyPr>
          <a:lstStyle/>
          <a:p>
            <a:pPr marL="0" indent="0">
              <a:buNone/>
            </a:pPr>
            <a:r>
              <a:rPr lang="fr-FR" b="1" dirty="0"/>
              <a:t>Pour quelles raisons souhaitez-vous obtenir le CQP « Vendeur(se) Conseil en téléphonie et/ou électroménager et/ou multimédia » ? </a:t>
            </a:r>
          </a:p>
          <a:p>
            <a:pPr marL="0" indent="0">
              <a:buNone/>
            </a:pPr>
            <a:endParaRPr lang="fr-FR" sz="500" b="1" dirty="0"/>
          </a:p>
          <a:p>
            <a:pPr>
              <a:buFont typeface="Wingdings" pitchFamily="2" charset="2"/>
              <a:buChar char="q"/>
            </a:pPr>
            <a:r>
              <a:rPr lang="fr-FR" dirty="0">
                <a:solidFill>
                  <a:schemeClr val="bg1">
                    <a:lumMod val="10000"/>
                  </a:schemeClr>
                </a:solidFill>
              </a:rPr>
              <a:t>Faire reconnaître mon savoir-faire et mes compétences en obtenant un certificat de compétences reconnu par la branche au niveau national</a:t>
            </a:r>
          </a:p>
          <a:p>
            <a:pPr>
              <a:buFont typeface="Wingdings" pitchFamily="2" charset="2"/>
              <a:buChar char="q"/>
            </a:pPr>
            <a:r>
              <a:rPr lang="fr-FR" dirty="0">
                <a:solidFill>
                  <a:schemeClr val="bg1">
                    <a:lumMod val="10000"/>
                  </a:schemeClr>
                </a:solidFill>
              </a:rPr>
              <a:t>Développer mes compétences et me perfectionner professionnellement</a:t>
            </a:r>
          </a:p>
          <a:p>
            <a:pPr>
              <a:buFont typeface="Wingdings" pitchFamily="2" charset="2"/>
              <a:buChar char="q"/>
            </a:pPr>
            <a:r>
              <a:rPr lang="fr-FR" dirty="0">
                <a:solidFill>
                  <a:schemeClr val="bg1">
                    <a:lumMod val="10000"/>
                  </a:schemeClr>
                </a:solidFill>
              </a:rPr>
              <a:t>M’inscrire dans une dynamique de progression et accéder à un autre poste au sein de l’entreprise ou de la branche professionnelle</a:t>
            </a:r>
          </a:p>
          <a:p>
            <a:pPr>
              <a:lnSpc>
                <a:spcPct val="110000"/>
              </a:lnSpc>
              <a:buFont typeface="Wingdings" pitchFamily="2" charset="2"/>
              <a:buChar char="q"/>
            </a:pPr>
            <a:r>
              <a:rPr lang="fr-FR" dirty="0">
                <a:solidFill>
                  <a:schemeClr val="bg1">
                    <a:lumMod val="10000"/>
                  </a:schemeClr>
                </a:solidFill>
              </a:rPr>
              <a:t>Autres : </a:t>
            </a:r>
            <a:r>
              <a:rPr lang="fr-FR" dirty="0">
                <a:solidFill>
                  <a:schemeClr val="bg1">
                    <a:lumMod val="75000"/>
                  </a:schemeClr>
                </a:solidFill>
              </a:rPr>
              <a:t>__________________________________________________________________________________________________________________________________________________________________________</a:t>
            </a:r>
          </a:p>
          <a:p>
            <a:pPr>
              <a:lnSpc>
                <a:spcPct val="110000"/>
              </a:lnSpc>
              <a:buFont typeface="Wingdings" pitchFamily="2" charset="2"/>
              <a:buChar char="q"/>
            </a:pPr>
            <a:endParaRPr lang="fr-FR" b="1" dirty="0"/>
          </a:p>
          <a:p>
            <a:pPr marL="0" indent="0">
              <a:buNone/>
            </a:pPr>
            <a:r>
              <a:rPr lang="fr-FR" b="1" dirty="0"/>
              <a:t>Quelles sont les options du CQP que vous souhaitez acquérir ? (1 à 3 choix possibles)</a:t>
            </a:r>
          </a:p>
          <a:p>
            <a:pPr marL="0" indent="0">
              <a:buNone/>
            </a:pPr>
            <a:endParaRPr lang="fr-FR" sz="500" b="1" dirty="0"/>
          </a:p>
          <a:p>
            <a:pPr>
              <a:buFont typeface="Wingdings" pitchFamily="2" charset="2"/>
              <a:buChar char="q"/>
            </a:pPr>
            <a:r>
              <a:rPr lang="fr-FR" dirty="0">
                <a:solidFill>
                  <a:schemeClr val="bg1">
                    <a:lumMod val="10000"/>
                  </a:schemeClr>
                </a:solidFill>
              </a:rPr>
              <a:t>Téléphonie</a:t>
            </a:r>
          </a:p>
          <a:p>
            <a:pPr>
              <a:buFont typeface="Wingdings" pitchFamily="2" charset="2"/>
              <a:buChar char="q"/>
            </a:pPr>
            <a:r>
              <a:rPr lang="fr-FR" dirty="0">
                <a:solidFill>
                  <a:schemeClr val="bg1">
                    <a:lumMod val="10000"/>
                  </a:schemeClr>
                </a:solidFill>
              </a:rPr>
              <a:t>Electroménager</a:t>
            </a:r>
          </a:p>
          <a:p>
            <a:pPr>
              <a:buFont typeface="Wingdings" pitchFamily="2" charset="2"/>
              <a:buChar char="q"/>
            </a:pPr>
            <a:r>
              <a:rPr lang="fr-FR" dirty="0">
                <a:solidFill>
                  <a:schemeClr val="bg1">
                    <a:lumMod val="10000"/>
                  </a:schemeClr>
                </a:solidFill>
              </a:rPr>
              <a:t>MultiMedia</a:t>
            </a:r>
          </a:p>
          <a:p>
            <a:pPr>
              <a:buFont typeface="Wingdings" pitchFamily="2" charset="2"/>
              <a:buChar char="q"/>
            </a:pPr>
            <a:endParaRPr lang="fr-FR" dirty="0">
              <a:solidFill>
                <a:schemeClr val="bg1">
                  <a:lumMod val="10000"/>
                </a:schemeClr>
              </a:solidFill>
            </a:endParaRPr>
          </a:p>
          <a:p>
            <a:pPr marL="0" indent="0">
              <a:buNone/>
            </a:pPr>
            <a:r>
              <a:rPr lang="fr-FR" dirty="0">
                <a:solidFill>
                  <a:schemeClr val="bg1">
                    <a:lumMod val="10000"/>
                  </a:schemeClr>
                </a:solidFill>
              </a:rPr>
              <a:t>Pour quelles raisons ?</a:t>
            </a:r>
          </a:p>
          <a:p>
            <a:pPr marL="0" indent="0">
              <a:lnSpc>
                <a:spcPct val="110000"/>
              </a:lnSpc>
              <a:buNone/>
            </a:pPr>
            <a:r>
              <a:rPr lang="fr-FR" sz="1100" dirty="0">
                <a:solidFill>
                  <a:schemeClr val="bg1">
                    <a:lumMod val="75000"/>
                  </a:schemeClr>
                </a:solidFill>
              </a:rPr>
              <a:t>_______________________________________________________________________________________________________________________________________________________________________________________________________________________________________________________________</a:t>
            </a:r>
            <a:endParaRPr lang="fr-FR" b="1" dirty="0">
              <a:solidFill>
                <a:schemeClr val="bg1">
                  <a:lumMod val="75000"/>
                </a:schemeClr>
              </a:solidFill>
            </a:endParaRPr>
          </a:p>
          <a:p>
            <a:pPr marL="0" indent="0">
              <a:buNone/>
            </a:pPr>
            <a:endParaRPr lang="fr-FR" b="1" dirty="0"/>
          </a:p>
          <a:p>
            <a:pPr marL="0" indent="0">
              <a:buNone/>
            </a:pPr>
            <a:r>
              <a:rPr lang="fr-FR" b="1" dirty="0"/>
              <a:t>Avez-vous un projet professionnel lié à l’obtention du CQP  ? Si oui, lequel ?</a:t>
            </a:r>
          </a:p>
          <a:p>
            <a:pPr marL="0" indent="0">
              <a:lnSpc>
                <a:spcPct val="110000"/>
              </a:lnSpc>
              <a:buNone/>
              <a:tabLst>
                <a:tab pos="177800" algn="l"/>
              </a:tabLst>
            </a:pPr>
            <a:r>
              <a:rPr lang="fr-FR" dirty="0">
                <a:solidFill>
                  <a:schemeClr val="bg1">
                    <a:lumMod val="75000"/>
                  </a:schemeClr>
                </a:solidFill>
              </a:rPr>
              <a:t>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marL="0" indent="0">
              <a:lnSpc>
                <a:spcPct val="110000"/>
              </a:lnSpc>
              <a:buNone/>
              <a:tabLst>
                <a:tab pos="177800" algn="l"/>
              </a:tabLst>
            </a:pPr>
            <a:endParaRPr lang="fr-FR" b="1" dirty="0"/>
          </a:p>
          <a:p>
            <a:pPr marL="0" indent="0">
              <a:buNone/>
            </a:pPr>
            <a:r>
              <a:rPr lang="fr-FR" b="1" dirty="0"/>
              <a:t>Par quelle voie, avez-vous choisi d’obtenir le CQP « Vendeur(se) Conseil en téléphonie et/ou électroménager et/ou multimédia  » ?</a:t>
            </a:r>
          </a:p>
          <a:p>
            <a:pPr marL="0" indent="0">
              <a:buNone/>
            </a:pPr>
            <a:endParaRPr lang="fr-FR" sz="500" b="1" dirty="0"/>
          </a:p>
          <a:p>
            <a:pPr>
              <a:buFont typeface="Wingdings" pitchFamily="2" charset="2"/>
              <a:buChar char="q"/>
            </a:pPr>
            <a:r>
              <a:rPr lang="fr-FR" dirty="0">
                <a:solidFill>
                  <a:schemeClr val="bg1">
                    <a:lumMod val="10000"/>
                  </a:schemeClr>
                </a:solidFill>
              </a:rPr>
              <a:t>Par la Validation des Acquis de l’Expérience 	</a:t>
            </a:r>
          </a:p>
          <a:p>
            <a:pPr>
              <a:buFont typeface="Wingdings" pitchFamily="2" charset="2"/>
              <a:buChar char="q"/>
            </a:pPr>
            <a:r>
              <a:rPr lang="fr-FR" dirty="0">
                <a:solidFill>
                  <a:schemeClr val="bg1">
                    <a:lumMod val="10000"/>
                  </a:schemeClr>
                </a:solidFill>
              </a:rPr>
              <a:t>Suite à un parcours de formation individualisé</a:t>
            </a:r>
          </a:p>
          <a:p>
            <a:pPr marL="0" indent="0">
              <a:buNone/>
            </a:pPr>
            <a:endParaRPr lang="fr-FR" sz="500" i="1" dirty="0">
              <a:solidFill>
                <a:schemeClr val="bg1">
                  <a:lumMod val="10000"/>
                </a:schemeClr>
              </a:solidFill>
            </a:endParaRPr>
          </a:p>
          <a:p>
            <a:pPr marL="0" indent="0">
              <a:buNone/>
            </a:pPr>
            <a:r>
              <a:rPr lang="fr-FR" i="1" dirty="0">
                <a:solidFill>
                  <a:schemeClr val="bg1">
                    <a:lumMod val="10000"/>
                  </a:schemeClr>
                </a:solidFill>
              </a:rPr>
              <a:t>Pour quelles raisons ? </a:t>
            </a:r>
          </a:p>
          <a:p>
            <a:pPr marL="0" lvl="0" indent="0">
              <a:buClr>
                <a:srgbClr val="99CC00"/>
              </a:buClr>
              <a:buNone/>
              <a:tabLst>
                <a:tab pos="177800" algn="l"/>
              </a:tabLst>
            </a:pPr>
            <a:r>
              <a:rPr lang="fr-FR" dirty="0">
                <a:solidFill>
                  <a:schemeClr val="bg1">
                    <a:lumMod val="75000"/>
                  </a:schemeClr>
                </a:solidFill>
              </a:rPr>
              <a:t>__________________________________________________________________________________________________________________________________________________________________________________</a:t>
            </a:r>
          </a:p>
          <a:p>
            <a:pPr marL="0" lvl="0" indent="0">
              <a:lnSpc>
                <a:spcPct val="110000"/>
              </a:lnSpc>
              <a:buClr>
                <a:srgbClr val="99CC00"/>
              </a:buClr>
              <a:buNone/>
              <a:tabLst>
                <a:tab pos="177800" algn="l"/>
              </a:tabLst>
            </a:pPr>
            <a:r>
              <a:rPr lang="fr-FR" dirty="0">
                <a:solidFill>
                  <a:schemeClr val="bg1">
                    <a:lumMod val="10000"/>
                  </a:schemeClr>
                </a:solidFill>
              </a:rPr>
              <a:t>Quels sont pour vous les facteurs clés de succès de votre réussite dans cette démarche ?</a:t>
            </a:r>
            <a:endParaRPr lang="fr-FR" dirty="0">
              <a:solidFill>
                <a:schemeClr val="bg1">
                  <a:lumMod val="75000"/>
                </a:schemeClr>
              </a:solidFill>
            </a:endParaRPr>
          </a:p>
          <a:p>
            <a:pPr marL="0" lvl="0" indent="0">
              <a:lnSpc>
                <a:spcPct val="110000"/>
              </a:lnSpc>
              <a:buClr>
                <a:srgbClr val="99CC00"/>
              </a:buClr>
              <a:buNone/>
              <a:tabLst>
                <a:tab pos="177800" algn="l"/>
              </a:tabLst>
            </a:pPr>
            <a:r>
              <a:rPr lang="fr-FR" dirty="0">
                <a:solidFill>
                  <a:schemeClr val="bg1">
                    <a:lumMod val="75000"/>
                  </a:schemeClr>
                </a:solidFill>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srgbClr val="333399">
                    <a:tint val="75000"/>
                  </a:srgbClr>
                </a:solidFill>
              </a:rPr>
              <a:pPr/>
              <a:t>3</a:t>
            </a:fld>
            <a:endParaRPr lang="fr-BE" dirty="0">
              <a:solidFill>
                <a:srgbClr val="333399">
                  <a:tint val="75000"/>
                </a:srgbClr>
              </a:solidFill>
            </a:endParaRPr>
          </a:p>
        </p:txBody>
      </p:sp>
    </p:spTree>
    <p:extLst>
      <p:ext uri="{BB962C8B-B14F-4D97-AF65-F5344CB8AC3E}">
        <p14:creationId xmlns:p14="http://schemas.microsoft.com/office/powerpoint/2010/main" val="3846021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Votre présentation</a:t>
            </a:r>
          </a:p>
        </p:txBody>
      </p:sp>
      <p:sp>
        <p:nvSpPr>
          <p:cNvPr id="3" name="Espace réservé du contenu 2"/>
          <p:cNvSpPr>
            <a:spLocks noGrp="1"/>
          </p:cNvSpPr>
          <p:nvPr>
            <p:ph idx="1"/>
          </p:nvPr>
        </p:nvSpPr>
        <p:spPr/>
        <p:txBody>
          <a:bodyPr>
            <a:normAutofit/>
          </a:bodyPr>
          <a:lstStyle/>
          <a:p>
            <a:pPr>
              <a:buFont typeface="Wingdings" pitchFamily="2" charset="2"/>
              <a:buChar char="q"/>
            </a:pPr>
            <a:r>
              <a:rPr lang="fr-FR" dirty="0">
                <a:solidFill>
                  <a:schemeClr val="bg1">
                    <a:lumMod val="10000"/>
                  </a:schemeClr>
                </a:solidFill>
              </a:rPr>
              <a:t>Madame		Monsieur</a:t>
            </a:r>
          </a:p>
          <a:p>
            <a:pPr marL="0" indent="0">
              <a:buNone/>
            </a:pPr>
            <a:endParaRPr lang="fr-FR" dirty="0">
              <a:solidFill>
                <a:schemeClr val="bg1">
                  <a:lumMod val="10000"/>
                </a:schemeClr>
              </a:solidFill>
            </a:endParaRPr>
          </a:p>
          <a:p>
            <a:pPr marL="0" indent="0">
              <a:buNone/>
            </a:pPr>
            <a:r>
              <a:rPr lang="fr-FR" dirty="0">
                <a:solidFill>
                  <a:schemeClr val="bg1">
                    <a:lumMod val="10000"/>
                  </a:schemeClr>
                </a:solidFill>
              </a:rPr>
              <a:t>Nom de naissance :	</a:t>
            </a:r>
            <a:r>
              <a:rPr lang="fr-FR" dirty="0">
                <a:solidFill>
                  <a:schemeClr val="bg1">
                    <a:lumMod val="75000"/>
                  </a:schemeClr>
                </a:solidFill>
              </a:rPr>
              <a:t>_____________________________________________________________</a:t>
            </a:r>
          </a:p>
          <a:p>
            <a:pPr marL="0" indent="0">
              <a:buNone/>
            </a:pPr>
            <a:r>
              <a:rPr lang="fr-FR" dirty="0">
                <a:solidFill>
                  <a:schemeClr val="bg1">
                    <a:lumMod val="10000"/>
                  </a:schemeClr>
                </a:solidFill>
              </a:rPr>
              <a:t>Nom d’épouse : 	</a:t>
            </a:r>
            <a:r>
              <a:rPr lang="fr-FR" dirty="0">
                <a:solidFill>
                  <a:schemeClr val="bg1">
                    <a:lumMod val="75000"/>
                  </a:schemeClr>
                </a:solidFill>
              </a:rPr>
              <a:t>_____________________________________________________________</a:t>
            </a:r>
          </a:p>
          <a:p>
            <a:pPr marL="0" indent="0">
              <a:buNone/>
            </a:pPr>
            <a:r>
              <a:rPr lang="fr-FR" dirty="0">
                <a:solidFill>
                  <a:schemeClr val="bg1">
                    <a:lumMod val="10000"/>
                  </a:schemeClr>
                </a:solidFill>
              </a:rPr>
              <a:t>Prénom :		</a:t>
            </a:r>
            <a:r>
              <a:rPr lang="fr-FR" dirty="0">
                <a:solidFill>
                  <a:schemeClr val="bg1">
                    <a:lumMod val="75000"/>
                  </a:schemeClr>
                </a:solidFill>
              </a:rPr>
              <a:t>_____________________________________________________________</a:t>
            </a:r>
          </a:p>
          <a:p>
            <a:pPr marL="0" indent="0">
              <a:buNone/>
            </a:pPr>
            <a:endParaRPr lang="fr-FR" dirty="0">
              <a:solidFill>
                <a:schemeClr val="bg1">
                  <a:lumMod val="10000"/>
                </a:schemeClr>
              </a:solidFill>
            </a:endParaRPr>
          </a:p>
          <a:p>
            <a:pPr marL="0" indent="0">
              <a:buNone/>
            </a:pPr>
            <a:endParaRPr lang="fr-FR" dirty="0">
              <a:solidFill>
                <a:schemeClr val="bg1">
                  <a:lumMod val="10000"/>
                </a:schemeClr>
              </a:solidFill>
            </a:endParaRPr>
          </a:p>
          <a:p>
            <a:pPr marL="0" indent="0">
              <a:buNone/>
            </a:pPr>
            <a:r>
              <a:rPr lang="fr-FR" dirty="0">
                <a:solidFill>
                  <a:schemeClr val="bg1">
                    <a:lumMod val="10000"/>
                  </a:schemeClr>
                </a:solidFill>
              </a:rPr>
              <a:t>Adresse:		</a:t>
            </a:r>
            <a:r>
              <a:rPr lang="fr-FR" dirty="0">
                <a:solidFill>
                  <a:schemeClr val="bg1">
                    <a:lumMod val="75000"/>
                  </a:schemeClr>
                </a:solidFill>
              </a:rPr>
              <a:t>____________________________________________________________</a:t>
            </a:r>
          </a:p>
          <a:p>
            <a:pPr marL="0" indent="0">
              <a:buNone/>
            </a:pPr>
            <a:r>
              <a:rPr lang="fr-FR" dirty="0">
                <a:solidFill>
                  <a:schemeClr val="bg1">
                    <a:lumMod val="75000"/>
                  </a:schemeClr>
                </a:solidFill>
              </a:rPr>
              <a:t>		_____________________________________________________________</a:t>
            </a:r>
          </a:p>
          <a:p>
            <a:pPr marL="0" indent="0">
              <a:buNone/>
            </a:pPr>
            <a:r>
              <a:rPr lang="fr-FR" dirty="0">
                <a:solidFill>
                  <a:schemeClr val="bg1">
                    <a:lumMod val="75000"/>
                  </a:schemeClr>
                </a:solidFill>
              </a:rPr>
              <a:t>		_____________________________________________________________</a:t>
            </a:r>
          </a:p>
          <a:p>
            <a:pPr marL="0" indent="0">
              <a:buNone/>
            </a:pPr>
            <a:endParaRPr lang="fr-FR" dirty="0">
              <a:solidFill>
                <a:schemeClr val="bg1">
                  <a:lumMod val="10000"/>
                </a:schemeClr>
              </a:solidFill>
            </a:endParaRPr>
          </a:p>
          <a:p>
            <a:pPr marL="0" indent="0">
              <a:buNone/>
            </a:pPr>
            <a:r>
              <a:rPr lang="fr-FR" dirty="0">
                <a:solidFill>
                  <a:schemeClr val="bg1">
                    <a:lumMod val="10000"/>
                  </a:schemeClr>
                </a:solidFill>
              </a:rPr>
              <a:t>Téléphone professionnel :	</a:t>
            </a:r>
            <a:r>
              <a:rPr lang="fr-FR" dirty="0">
                <a:solidFill>
                  <a:schemeClr val="bg1">
                    <a:lumMod val="75000"/>
                  </a:schemeClr>
                </a:solidFill>
              </a:rPr>
              <a:t> _______________________________</a:t>
            </a:r>
          </a:p>
          <a:p>
            <a:pPr marL="0" indent="0">
              <a:buNone/>
            </a:pPr>
            <a:r>
              <a:rPr lang="fr-FR" dirty="0">
                <a:solidFill>
                  <a:schemeClr val="bg1">
                    <a:lumMod val="10000"/>
                  </a:schemeClr>
                </a:solidFill>
              </a:rPr>
              <a:t>Téléphone domicile :	</a:t>
            </a:r>
            <a:r>
              <a:rPr lang="fr-FR" dirty="0">
                <a:solidFill>
                  <a:schemeClr val="bg1">
                    <a:lumMod val="75000"/>
                  </a:schemeClr>
                </a:solidFill>
              </a:rPr>
              <a:t> _______________________________</a:t>
            </a:r>
          </a:p>
          <a:p>
            <a:pPr marL="0" indent="0">
              <a:buNone/>
            </a:pPr>
            <a:r>
              <a:rPr lang="fr-FR" dirty="0">
                <a:solidFill>
                  <a:schemeClr val="bg1">
                    <a:lumMod val="10000"/>
                  </a:schemeClr>
                </a:solidFill>
              </a:rPr>
              <a:t>Téléphone portable :	</a:t>
            </a:r>
            <a:r>
              <a:rPr lang="fr-FR" dirty="0">
                <a:solidFill>
                  <a:schemeClr val="bg1">
                    <a:lumMod val="75000"/>
                  </a:schemeClr>
                </a:solidFill>
              </a:rPr>
              <a:t> _______________________________</a:t>
            </a:r>
          </a:p>
          <a:p>
            <a:pPr marL="0" indent="0">
              <a:buNone/>
            </a:pPr>
            <a:r>
              <a:rPr lang="fr-FR" dirty="0">
                <a:solidFill>
                  <a:schemeClr val="bg1">
                    <a:lumMod val="10000"/>
                  </a:schemeClr>
                </a:solidFill>
              </a:rPr>
              <a:t>Email : 		</a:t>
            </a:r>
            <a:r>
              <a:rPr lang="fr-FR" dirty="0">
                <a:solidFill>
                  <a:schemeClr val="bg1">
                    <a:lumMod val="75000"/>
                  </a:schemeClr>
                </a:solidFill>
              </a:rPr>
              <a:t>_____________________________________________________________</a:t>
            </a:r>
          </a:p>
          <a:p>
            <a:pPr marL="0" indent="0">
              <a:buNone/>
            </a:pPr>
            <a:endParaRPr lang="fr-FR" dirty="0">
              <a:solidFill>
                <a:schemeClr val="bg1">
                  <a:lumMod val="10000"/>
                </a:schemeClr>
              </a:solidFill>
            </a:endParaRPr>
          </a:p>
          <a:p>
            <a:pPr marL="0" indent="0">
              <a:buNone/>
            </a:pPr>
            <a:endParaRPr lang="fr-FR" dirty="0">
              <a:solidFill>
                <a:schemeClr val="bg1">
                  <a:lumMod val="10000"/>
                </a:schemeClr>
              </a:solidFill>
            </a:endParaRPr>
          </a:p>
          <a:p>
            <a:pPr marL="0" indent="0">
              <a:buNone/>
            </a:pPr>
            <a:r>
              <a:rPr lang="fr-FR" dirty="0">
                <a:solidFill>
                  <a:schemeClr val="bg1">
                    <a:lumMod val="10000"/>
                  </a:schemeClr>
                </a:solidFill>
              </a:rPr>
              <a:t>Date de naissance : 	</a:t>
            </a:r>
            <a:r>
              <a:rPr lang="fr-FR" dirty="0">
                <a:solidFill>
                  <a:schemeClr val="bg1">
                    <a:lumMod val="75000"/>
                  </a:schemeClr>
                </a:solidFill>
              </a:rPr>
              <a:t>____/____/____</a:t>
            </a:r>
          </a:p>
          <a:p>
            <a:pPr marL="0" indent="0">
              <a:buNone/>
            </a:pPr>
            <a:r>
              <a:rPr lang="fr-FR" dirty="0">
                <a:solidFill>
                  <a:schemeClr val="bg1">
                    <a:lumMod val="10000"/>
                  </a:schemeClr>
                </a:solidFill>
              </a:rPr>
              <a:t>Lieu de naissance : 	</a:t>
            </a:r>
            <a:r>
              <a:rPr lang="fr-FR" dirty="0">
                <a:solidFill>
                  <a:schemeClr val="bg1">
                    <a:lumMod val="75000"/>
                  </a:schemeClr>
                </a:solidFill>
              </a:rPr>
              <a:t>____________________________________________________</a:t>
            </a:r>
          </a:p>
          <a:p>
            <a:pPr marL="0" indent="0">
              <a:buNone/>
            </a:pPr>
            <a:r>
              <a:rPr lang="fr-FR" dirty="0">
                <a:solidFill>
                  <a:schemeClr val="bg1">
                    <a:lumMod val="10000"/>
                  </a:schemeClr>
                </a:solidFill>
              </a:rPr>
              <a:t>Numéro de sécurité sociale : </a:t>
            </a:r>
            <a:r>
              <a:rPr lang="fr-FR" dirty="0">
                <a:solidFill>
                  <a:schemeClr val="bg1">
                    <a:lumMod val="75000"/>
                  </a:schemeClr>
                </a:solidFill>
              </a:rPr>
              <a:t>____________________________________________________</a:t>
            </a:r>
          </a:p>
          <a:p>
            <a:pPr marL="0" indent="0">
              <a:buNone/>
            </a:pPr>
            <a:endParaRPr lang="fr-FR" dirty="0">
              <a:solidFill>
                <a:schemeClr val="bg1">
                  <a:lumMod val="10000"/>
                </a:schemeClr>
              </a:solidFill>
            </a:endParaRPr>
          </a:p>
          <a:p>
            <a:pPr marL="0" indent="0">
              <a:buNone/>
            </a:pPr>
            <a:endParaRPr lang="fr-FR" dirty="0">
              <a:solidFill>
                <a:schemeClr val="bg1">
                  <a:lumMod val="10000"/>
                </a:schemeClr>
              </a:solidFill>
            </a:endParaRPr>
          </a:p>
          <a:p>
            <a:pPr marL="0" indent="0">
              <a:buNone/>
            </a:pPr>
            <a:r>
              <a:rPr lang="fr-FR" sz="1100" b="1" dirty="0"/>
              <a:t>Votre situation actuelle</a:t>
            </a:r>
          </a:p>
          <a:p>
            <a:pPr marL="0" indent="0">
              <a:buNone/>
            </a:pPr>
            <a:endParaRPr lang="fr-FR" sz="500" b="1" dirty="0"/>
          </a:p>
          <a:p>
            <a:pPr marL="0" indent="0">
              <a:buNone/>
            </a:pPr>
            <a:r>
              <a:rPr lang="fr-FR" dirty="0">
                <a:solidFill>
                  <a:schemeClr val="bg1">
                    <a:lumMod val="10000"/>
                  </a:schemeClr>
                </a:solidFill>
              </a:rPr>
              <a:t>Vous être actuellement : </a:t>
            </a:r>
          </a:p>
          <a:p>
            <a:pPr>
              <a:buFont typeface="Wingdings" pitchFamily="2" charset="2"/>
              <a:buChar char="q"/>
            </a:pPr>
            <a:r>
              <a:rPr lang="fr-FR" dirty="0">
                <a:solidFill>
                  <a:schemeClr val="bg1">
                    <a:lumMod val="10000"/>
                  </a:schemeClr>
                </a:solidFill>
              </a:rPr>
              <a:t>Salarié(e)</a:t>
            </a:r>
          </a:p>
          <a:p>
            <a:pPr lvl="1"/>
            <a:r>
              <a:rPr lang="fr-FR" dirty="0">
                <a:solidFill>
                  <a:schemeClr val="bg1">
                    <a:lumMod val="10000"/>
                  </a:schemeClr>
                </a:solidFill>
              </a:rPr>
              <a:t>En CDI</a:t>
            </a:r>
          </a:p>
          <a:p>
            <a:pPr lvl="1"/>
            <a:r>
              <a:rPr lang="fr-FR" dirty="0">
                <a:solidFill>
                  <a:schemeClr val="bg1">
                    <a:lumMod val="10000"/>
                  </a:schemeClr>
                </a:solidFill>
              </a:rPr>
              <a:t>En CDD</a:t>
            </a:r>
          </a:p>
          <a:p>
            <a:pPr lvl="1"/>
            <a:r>
              <a:rPr lang="fr-FR" dirty="0">
                <a:solidFill>
                  <a:schemeClr val="bg1">
                    <a:lumMod val="10000"/>
                  </a:schemeClr>
                </a:solidFill>
              </a:rPr>
              <a:t>En contrat de professionnalisation</a:t>
            </a:r>
          </a:p>
          <a:p>
            <a:pPr lvl="1"/>
            <a:r>
              <a:rPr lang="fr-FR" dirty="0">
                <a:solidFill>
                  <a:schemeClr val="bg1">
                    <a:lumMod val="10000"/>
                  </a:schemeClr>
                </a:solidFill>
              </a:rPr>
              <a:t>Autre </a:t>
            </a:r>
            <a:r>
              <a:rPr lang="fr-FR" dirty="0">
                <a:solidFill>
                  <a:schemeClr val="bg1">
                    <a:lumMod val="75000"/>
                  </a:schemeClr>
                </a:solidFill>
              </a:rPr>
              <a:t>: __________________________________________________________________________</a:t>
            </a:r>
          </a:p>
          <a:p>
            <a:pPr marL="457200" lvl="1" indent="0">
              <a:buNone/>
            </a:pPr>
            <a:endParaRPr lang="fr-FR" dirty="0">
              <a:solidFill>
                <a:schemeClr val="bg1">
                  <a:lumMod val="10000"/>
                </a:schemeClr>
              </a:solidFill>
            </a:endParaRPr>
          </a:p>
          <a:p>
            <a:pPr>
              <a:buFont typeface="Wingdings" pitchFamily="2" charset="2"/>
              <a:buChar char="q"/>
            </a:pPr>
            <a:r>
              <a:rPr lang="fr-FR" dirty="0">
                <a:solidFill>
                  <a:schemeClr val="bg1">
                    <a:lumMod val="10000"/>
                  </a:schemeClr>
                </a:solidFill>
              </a:rPr>
              <a:t>Demandeur(se) d’emploi</a:t>
            </a:r>
          </a:p>
          <a:p>
            <a:pPr marL="0" indent="0">
              <a:buNone/>
            </a:pPr>
            <a:endParaRPr lang="fr-FR" dirty="0">
              <a:solidFill>
                <a:schemeClr val="bg1">
                  <a:lumMod val="10000"/>
                </a:schemeClr>
              </a:solidFill>
            </a:endParaRPr>
          </a:p>
          <a:p>
            <a:pPr>
              <a:buFont typeface="Wingdings" pitchFamily="2" charset="2"/>
              <a:buChar char="q"/>
            </a:pPr>
            <a:r>
              <a:rPr lang="fr-FR" dirty="0">
                <a:solidFill>
                  <a:schemeClr val="bg1">
                    <a:lumMod val="10000"/>
                  </a:schemeClr>
                </a:solidFill>
              </a:rPr>
              <a:t>Autre : </a:t>
            </a:r>
            <a:r>
              <a:rPr lang="fr-FR" dirty="0">
                <a:solidFill>
                  <a:schemeClr val="bg1">
                    <a:lumMod val="75000"/>
                  </a:schemeClr>
                </a:solidFill>
              </a:rPr>
              <a:t>______________________________________________________________________________</a:t>
            </a: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srgbClr val="333399">
                    <a:tint val="75000"/>
                  </a:srgbClr>
                </a:solidFill>
              </a:rPr>
              <a:pPr/>
              <a:t>4</a:t>
            </a:fld>
            <a:endParaRPr lang="fr-BE" dirty="0">
              <a:solidFill>
                <a:srgbClr val="333399">
                  <a:tint val="75000"/>
                </a:srgbClr>
              </a:solidFill>
            </a:endParaRPr>
          </a:p>
        </p:txBody>
      </p:sp>
      <p:sp>
        <p:nvSpPr>
          <p:cNvPr id="7" name="ZoneTexte 6"/>
          <p:cNvSpPr txBox="1"/>
          <p:nvPr/>
        </p:nvSpPr>
        <p:spPr>
          <a:xfrm>
            <a:off x="2132856" y="1043608"/>
            <a:ext cx="360040" cy="253916"/>
          </a:xfrm>
          <a:prstGeom prst="rect">
            <a:avLst/>
          </a:prstGeom>
          <a:noFill/>
        </p:spPr>
        <p:txBody>
          <a:bodyPr wrap="square" rtlCol="0">
            <a:spAutoFit/>
          </a:bodyPr>
          <a:lstStyle/>
          <a:p>
            <a:pPr marL="285750" indent="-285750">
              <a:buClr>
                <a:schemeClr val="accent2"/>
              </a:buClr>
              <a:buFont typeface="Wingdings" pitchFamily="2" charset="2"/>
              <a:buChar char="q"/>
            </a:pPr>
            <a:r>
              <a:rPr lang="fr-FR" sz="1050" dirty="0"/>
              <a:t> </a:t>
            </a:r>
          </a:p>
        </p:txBody>
      </p:sp>
    </p:spTree>
    <p:extLst>
      <p:ext uri="{BB962C8B-B14F-4D97-AF65-F5344CB8AC3E}">
        <p14:creationId xmlns:p14="http://schemas.microsoft.com/office/powerpoint/2010/main" val="34461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Votre expérience professionnelle</a:t>
            </a:r>
          </a:p>
        </p:txBody>
      </p:sp>
      <p:sp>
        <p:nvSpPr>
          <p:cNvPr id="3" name="Espace réservé du contenu 2"/>
          <p:cNvSpPr>
            <a:spLocks noGrp="1"/>
          </p:cNvSpPr>
          <p:nvPr>
            <p:ph idx="1"/>
          </p:nvPr>
        </p:nvSpPr>
        <p:spPr/>
        <p:txBody>
          <a:bodyPr>
            <a:normAutofit lnSpcReduction="10000"/>
          </a:bodyPr>
          <a:lstStyle/>
          <a:p>
            <a:pPr marL="0" indent="0">
              <a:buNone/>
            </a:pPr>
            <a:r>
              <a:rPr lang="fr-FR" b="1" dirty="0"/>
              <a:t>Durée totale de votre expérience en tant que Vendeur(se) Conseil en téléphonie et/ou électroménager et/ou multimédia (hors stage et alternance)</a:t>
            </a:r>
          </a:p>
          <a:p>
            <a:pPr marL="0" indent="0">
              <a:buNone/>
            </a:pPr>
            <a:endParaRPr lang="fr-FR" sz="500" b="1" dirty="0"/>
          </a:p>
          <a:p>
            <a:r>
              <a:rPr lang="fr-FR" dirty="0">
                <a:solidFill>
                  <a:schemeClr val="bg1">
                    <a:lumMod val="10000"/>
                  </a:schemeClr>
                </a:solidFill>
              </a:rPr>
              <a:t>Au sein d’une entreprise de la branche professionnelle : </a:t>
            </a:r>
            <a:r>
              <a:rPr lang="fr-FR" dirty="0">
                <a:solidFill>
                  <a:schemeClr val="bg1">
                    <a:lumMod val="75000"/>
                  </a:schemeClr>
                </a:solidFill>
              </a:rPr>
              <a:t>______________________________</a:t>
            </a:r>
          </a:p>
          <a:p>
            <a:r>
              <a:rPr lang="fr-FR" dirty="0">
                <a:solidFill>
                  <a:schemeClr val="bg1">
                    <a:lumMod val="10000"/>
                  </a:schemeClr>
                </a:solidFill>
              </a:rPr>
              <a:t>En dehors de la branche professionnelle : </a:t>
            </a:r>
            <a:r>
              <a:rPr lang="fr-FR" dirty="0">
                <a:solidFill>
                  <a:schemeClr val="bg1">
                    <a:lumMod val="75000"/>
                  </a:schemeClr>
                </a:solidFill>
              </a:rPr>
              <a:t>____________________________________________</a:t>
            </a:r>
          </a:p>
          <a:p>
            <a:r>
              <a:rPr lang="fr-FR" b="1" dirty="0">
                <a:solidFill>
                  <a:schemeClr val="bg1">
                    <a:lumMod val="10000"/>
                  </a:schemeClr>
                </a:solidFill>
              </a:rPr>
              <a:t>DUREE TOTALE de votre expérience * : </a:t>
            </a:r>
            <a:r>
              <a:rPr lang="fr-FR" b="1" dirty="0">
                <a:solidFill>
                  <a:schemeClr val="bg1">
                    <a:lumMod val="75000"/>
                  </a:schemeClr>
                </a:solidFill>
              </a:rPr>
              <a:t>________________________________________________</a:t>
            </a:r>
          </a:p>
          <a:p>
            <a:pPr marL="0" indent="0">
              <a:buNone/>
            </a:pPr>
            <a:endParaRPr lang="fr-FR" sz="600" i="1" u="sng" dirty="0">
              <a:solidFill>
                <a:schemeClr val="bg1">
                  <a:lumMod val="10000"/>
                </a:schemeClr>
              </a:solidFill>
            </a:endParaRPr>
          </a:p>
          <a:p>
            <a:pPr marL="0" indent="0">
              <a:buNone/>
            </a:pPr>
            <a:r>
              <a:rPr lang="fr-FR" sz="1000" i="1" u="sng" dirty="0">
                <a:solidFill>
                  <a:schemeClr val="bg1">
                    <a:lumMod val="10000"/>
                  </a:schemeClr>
                </a:solidFill>
              </a:rPr>
              <a:t>Remarque :</a:t>
            </a:r>
            <a:r>
              <a:rPr lang="fr-FR" sz="1000" i="1" dirty="0">
                <a:solidFill>
                  <a:schemeClr val="bg1">
                    <a:lumMod val="10000"/>
                  </a:schemeClr>
                </a:solidFill>
              </a:rPr>
              <a:t> si vous justifiez de 3 années d’expérience continue ou discontinue dans le métier de Vendeur(se) Conseil en téléphonie et/ou électroménager et/ou multimédia et avec une expérience datant de moins de 5 ans en tant que salarié, non salarié ou bénévole, vous pouvez accéder au CQP par la Validation des Acquis de l’Expérience (VAE). Pour ce faire, veuillez joindre la copie des bulletins de salaire ou la copie des attestations employeurs.</a:t>
            </a:r>
          </a:p>
          <a:p>
            <a:pPr>
              <a:buFont typeface="Arial" charset="0"/>
              <a:buChar char="•"/>
            </a:pPr>
            <a:endParaRPr lang="fr-FR" dirty="0">
              <a:solidFill>
                <a:schemeClr val="bg1">
                  <a:lumMod val="10000"/>
                </a:schemeClr>
              </a:solidFill>
            </a:endParaRPr>
          </a:p>
          <a:p>
            <a:pPr marL="0" indent="0">
              <a:buNone/>
            </a:pPr>
            <a:r>
              <a:rPr lang="fr-FR" b="1" dirty="0"/>
              <a:t>Détail de votre parcours professionnel</a:t>
            </a:r>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r>
              <a:rPr lang="fr-FR" b="1" dirty="0"/>
              <a:t>Que souhaiteriez-vous ajouter pour vous présenter ?  </a:t>
            </a:r>
          </a:p>
          <a:p>
            <a:pPr marL="0" indent="0">
              <a:buNone/>
            </a:pPr>
            <a:r>
              <a:rPr lang="fr-FR" b="1" dirty="0">
                <a:solidFill>
                  <a:schemeClr val="bg1">
                    <a:lumMod val="75000"/>
                  </a:schemeClr>
                </a:solidFill>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srgbClr val="333399">
                    <a:tint val="75000"/>
                  </a:srgbClr>
                </a:solidFill>
              </a:rPr>
              <a:pPr/>
              <a:t>5</a:t>
            </a:fld>
            <a:endParaRPr lang="fr-BE" dirty="0">
              <a:solidFill>
                <a:srgbClr val="333399">
                  <a:tint val="75000"/>
                </a:srgbClr>
              </a:solidFill>
            </a:endParaRPr>
          </a:p>
        </p:txBody>
      </p:sp>
      <p:graphicFrame>
        <p:nvGraphicFramePr>
          <p:cNvPr id="5" name="Tableau 4"/>
          <p:cNvGraphicFramePr>
            <a:graphicFrameLocks noGrp="1"/>
          </p:cNvGraphicFramePr>
          <p:nvPr>
            <p:extLst>
              <p:ext uri="{D42A27DB-BD31-4B8C-83A1-F6EECF244321}">
                <p14:modId xmlns:p14="http://schemas.microsoft.com/office/powerpoint/2010/main" val="115125890"/>
              </p:ext>
            </p:extLst>
          </p:nvPr>
        </p:nvGraphicFramePr>
        <p:xfrm>
          <a:off x="548678" y="3193488"/>
          <a:ext cx="6212229" cy="393484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20000"/>
                    </a:ext>
                  </a:extLst>
                </a:gridCol>
                <a:gridCol w="1980000">
                  <a:extLst>
                    <a:ext uri="{9D8B030D-6E8A-4147-A177-3AD203B41FA5}">
                      <a16:colId xmlns:a16="http://schemas.microsoft.com/office/drawing/2014/main" val="20001"/>
                    </a:ext>
                  </a:extLst>
                </a:gridCol>
                <a:gridCol w="1332000">
                  <a:extLst>
                    <a:ext uri="{9D8B030D-6E8A-4147-A177-3AD203B41FA5}">
                      <a16:colId xmlns:a16="http://schemas.microsoft.com/office/drawing/2014/main" val="20002"/>
                    </a:ext>
                  </a:extLst>
                </a:gridCol>
                <a:gridCol w="812229">
                  <a:extLst>
                    <a:ext uri="{9D8B030D-6E8A-4147-A177-3AD203B41FA5}">
                      <a16:colId xmlns:a16="http://schemas.microsoft.com/office/drawing/2014/main" val="20003"/>
                    </a:ext>
                  </a:extLst>
                </a:gridCol>
                <a:gridCol w="1080000">
                  <a:extLst>
                    <a:ext uri="{9D8B030D-6E8A-4147-A177-3AD203B41FA5}">
                      <a16:colId xmlns:a16="http://schemas.microsoft.com/office/drawing/2014/main" val="20004"/>
                    </a:ext>
                  </a:extLst>
                </a:gridCol>
              </a:tblGrid>
              <a:tr h="370840">
                <a:tc>
                  <a:txBody>
                    <a:bodyPr/>
                    <a:lstStyle/>
                    <a:p>
                      <a:pPr algn="ctr"/>
                      <a:r>
                        <a:rPr lang="fr-FR" sz="900" dirty="0">
                          <a:latin typeface="+mj-lt"/>
                        </a:rPr>
                        <a:t>Date de début</a:t>
                      </a:r>
                    </a:p>
                    <a:p>
                      <a:pPr algn="ctr"/>
                      <a:r>
                        <a:rPr lang="fr-FR" sz="900" dirty="0">
                          <a:latin typeface="+mj-lt"/>
                        </a:rPr>
                        <a:t> et de fin </a:t>
                      </a:r>
                    </a:p>
                  </a:txBody>
                  <a:tcPr anchor="ctr"/>
                </a:tc>
                <a:tc>
                  <a:txBody>
                    <a:bodyPr/>
                    <a:lstStyle/>
                    <a:p>
                      <a:pPr algn="ctr"/>
                      <a:r>
                        <a:rPr lang="fr-FR" sz="900" dirty="0">
                          <a:latin typeface="+mj-lt"/>
                        </a:rPr>
                        <a:t>Intitulé</a:t>
                      </a:r>
                      <a:r>
                        <a:rPr lang="fr-FR" sz="900" baseline="0" dirty="0">
                          <a:latin typeface="+mj-lt"/>
                        </a:rPr>
                        <a:t> de l'emploi occupé</a:t>
                      </a:r>
                    </a:p>
                    <a:p>
                      <a:pPr algn="ctr"/>
                      <a:r>
                        <a:rPr lang="fr-FR" sz="900" b="0" baseline="0" dirty="0">
                          <a:latin typeface="+mj-lt"/>
                        </a:rPr>
                        <a:t>(hors stage et alternance)</a:t>
                      </a:r>
                      <a:endParaRPr lang="fr-FR" sz="900" b="0" dirty="0">
                        <a:latin typeface="+mj-lt"/>
                      </a:endParaRPr>
                    </a:p>
                  </a:txBody>
                  <a:tcPr anchor="ctr"/>
                </a:tc>
                <a:tc>
                  <a:txBody>
                    <a:bodyPr/>
                    <a:lstStyle/>
                    <a:p>
                      <a:pPr algn="ctr"/>
                      <a:r>
                        <a:rPr lang="fr-FR" sz="900" dirty="0">
                          <a:latin typeface="+mj-lt"/>
                        </a:rPr>
                        <a:t>Nom de l’entreprise</a:t>
                      </a:r>
                    </a:p>
                  </a:txBody>
                  <a:tcPr anchor="ctr"/>
                </a:tc>
                <a:tc>
                  <a:txBody>
                    <a:bodyPr/>
                    <a:lstStyle/>
                    <a:p>
                      <a:pPr algn="ctr"/>
                      <a:r>
                        <a:rPr lang="fr-FR" sz="900" dirty="0">
                          <a:latin typeface="+mj-lt"/>
                        </a:rPr>
                        <a:t>Ville</a:t>
                      </a:r>
                    </a:p>
                  </a:txBody>
                  <a:tcPr anchor="ctr"/>
                </a:tc>
                <a:tc>
                  <a:txBody>
                    <a:bodyPr/>
                    <a:lstStyle/>
                    <a:p>
                      <a:pPr algn="ctr"/>
                      <a:r>
                        <a:rPr lang="fr-FR" sz="900" dirty="0">
                          <a:latin typeface="+mj-lt"/>
                        </a:rPr>
                        <a:t>Type de contrat de travail</a:t>
                      </a:r>
                    </a:p>
                  </a:txBody>
                  <a:tcPr anchor="ctr"/>
                </a:tc>
                <a:extLst>
                  <a:ext uri="{0D108BD9-81ED-4DB2-BD59-A6C34878D82A}">
                    <a16:rowId xmlns:a16="http://schemas.microsoft.com/office/drawing/2014/main" val="10000"/>
                  </a:ext>
                </a:extLst>
              </a:tr>
              <a:tr h="396000">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extLst>
                  <a:ext uri="{0D108BD9-81ED-4DB2-BD59-A6C34878D82A}">
                    <a16:rowId xmlns:a16="http://schemas.microsoft.com/office/drawing/2014/main" val="10001"/>
                  </a:ext>
                </a:extLst>
              </a:tr>
              <a:tr h="396000">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extLst>
                  <a:ext uri="{0D108BD9-81ED-4DB2-BD59-A6C34878D82A}">
                    <a16:rowId xmlns:a16="http://schemas.microsoft.com/office/drawing/2014/main" val="10002"/>
                  </a:ext>
                </a:extLst>
              </a:tr>
              <a:tr h="396000">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extLst>
                  <a:ext uri="{0D108BD9-81ED-4DB2-BD59-A6C34878D82A}">
                    <a16:rowId xmlns:a16="http://schemas.microsoft.com/office/drawing/2014/main" val="10003"/>
                  </a:ext>
                </a:extLst>
              </a:tr>
              <a:tr h="396000">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extLst>
                  <a:ext uri="{0D108BD9-81ED-4DB2-BD59-A6C34878D82A}">
                    <a16:rowId xmlns:a16="http://schemas.microsoft.com/office/drawing/2014/main" val="10004"/>
                  </a:ext>
                </a:extLst>
              </a:tr>
              <a:tr h="396000">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extLst>
                  <a:ext uri="{0D108BD9-81ED-4DB2-BD59-A6C34878D82A}">
                    <a16:rowId xmlns:a16="http://schemas.microsoft.com/office/drawing/2014/main" val="10005"/>
                  </a:ext>
                </a:extLst>
              </a:tr>
              <a:tr h="396000">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extLst>
                  <a:ext uri="{0D108BD9-81ED-4DB2-BD59-A6C34878D82A}">
                    <a16:rowId xmlns:a16="http://schemas.microsoft.com/office/drawing/2014/main" val="10006"/>
                  </a:ext>
                </a:extLst>
              </a:tr>
              <a:tr h="396000">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extLst>
                  <a:ext uri="{0D108BD9-81ED-4DB2-BD59-A6C34878D82A}">
                    <a16:rowId xmlns:a16="http://schemas.microsoft.com/office/drawing/2014/main" val="10007"/>
                  </a:ext>
                </a:extLst>
              </a:tr>
              <a:tr h="396000">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extLst>
                  <a:ext uri="{0D108BD9-81ED-4DB2-BD59-A6C34878D82A}">
                    <a16:rowId xmlns:a16="http://schemas.microsoft.com/office/drawing/2014/main" val="10008"/>
                  </a:ext>
                </a:extLst>
              </a:tr>
              <a:tr h="396000">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tc>
                  <a:txBody>
                    <a:bodyPr/>
                    <a:lstStyle/>
                    <a:p>
                      <a:endParaRPr lang="fr-FR" sz="900" dirty="0">
                        <a:latin typeface="+mj-lt"/>
                      </a:endParaRPr>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329693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Vos expériences professionnelles de Vendeur(se) Conseil en téléphonie et/ou électroménager et/ou multimédia</a:t>
            </a:r>
          </a:p>
        </p:txBody>
      </p:sp>
      <p:sp>
        <p:nvSpPr>
          <p:cNvPr id="3" name="Espace réservé du contenu 2"/>
          <p:cNvSpPr>
            <a:spLocks noGrp="1"/>
          </p:cNvSpPr>
          <p:nvPr>
            <p:ph idx="1"/>
          </p:nvPr>
        </p:nvSpPr>
        <p:spPr>
          <a:xfrm>
            <a:off x="548680" y="1049150"/>
            <a:ext cx="6120680" cy="1002570"/>
          </a:xfrm>
        </p:spPr>
        <p:txBody>
          <a:bodyPr>
            <a:noAutofit/>
          </a:bodyPr>
          <a:lstStyle/>
          <a:p>
            <a:pPr marL="0" indent="0">
              <a:buNone/>
            </a:pPr>
            <a:r>
              <a:rPr lang="fr-FR" sz="1100" b="1" dirty="0">
                <a:solidFill>
                  <a:schemeClr val="bg1">
                    <a:lumMod val="10000"/>
                  </a:schemeClr>
                </a:solidFill>
              </a:rPr>
              <a:t>Décrivez précisément les principaux emplois occupés en tant que « vendeur(se) conseil en téléphonie et/ou électroménager et/ou multimédia » </a:t>
            </a:r>
            <a:r>
              <a:rPr lang="fr-FR" sz="1100" dirty="0">
                <a:solidFill>
                  <a:schemeClr val="bg1">
                    <a:lumMod val="10000"/>
                  </a:schemeClr>
                </a:solidFill>
              </a:rPr>
              <a:t>et les activités réalisées en rapport au CQP « « Vendeur(se) conseil en téléphonie et/ou électroménager et/ou multimédia » options téléphonie et/ou électroménager et/ou multimédia.</a:t>
            </a:r>
          </a:p>
          <a:p>
            <a:pPr marL="0" indent="0">
              <a:buNone/>
            </a:pPr>
            <a:endParaRPr lang="fr-FR" dirty="0">
              <a:solidFill>
                <a:schemeClr val="bg1">
                  <a:lumMod val="10000"/>
                </a:schemeClr>
              </a:solidFill>
            </a:endParaRPr>
          </a:p>
          <a:p>
            <a:pPr marL="0" indent="0">
              <a:buNone/>
            </a:pPr>
            <a:r>
              <a:rPr lang="fr-FR" sz="1100" b="1" dirty="0"/>
              <a:t>Emploi n°1</a:t>
            </a:r>
          </a:p>
          <a:p>
            <a:endParaRPr lang="fr-FR" sz="1100"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srgbClr val="333399">
                    <a:tint val="75000"/>
                  </a:srgbClr>
                </a:solidFill>
              </a:rPr>
              <a:pPr/>
              <a:t>6</a:t>
            </a:fld>
            <a:endParaRPr lang="fr-BE" dirty="0">
              <a:solidFill>
                <a:srgbClr val="333399">
                  <a:tint val="75000"/>
                </a:srgbClr>
              </a:solidFill>
            </a:endParaRPr>
          </a:p>
        </p:txBody>
      </p:sp>
      <p:graphicFrame>
        <p:nvGraphicFramePr>
          <p:cNvPr id="5" name="Tableau 4"/>
          <p:cNvGraphicFramePr>
            <a:graphicFrameLocks noGrp="1"/>
          </p:cNvGraphicFramePr>
          <p:nvPr>
            <p:extLst>
              <p:ext uri="{D42A27DB-BD31-4B8C-83A1-F6EECF244321}">
                <p14:modId xmlns:p14="http://schemas.microsoft.com/office/powerpoint/2010/main" val="120067520"/>
              </p:ext>
            </p:extLst>
          </p:nvPr>
        </p:nvGraphicFramePr>
        <p:xfrm>
          <a:off x="620688" y="2356200"/>
          <a:ext cx="6192000" cy="6176240"/>
        </p:xfrm>
        <a:graphic>
          <a:graphicData uri="http://schemas.openxmlformats.org/drawingml/2006/table">
            <a:tbl>
              <a:tblPr firstRow="1" bandRow="1">
                <a:tableStyleId>{5C22544A-7EE6-4342-B048-85BDC9FD1C3A}</a:tableStyleId>
              </a:tblPr>
              <a:tblGrid>
                <a:gridCol w="2808000">
                  <a:extLst>
                    <a:ext uri="{9D8B030D-6E8A-4147-A177-3AD203B41FA5}">
                      <a16:colId xmlns:a16="http://schemas.microsoft.com/office/drawing/2014/main" val="20000"/>
                    </a:ext>
                  </a:extLst>
                </a:gridCol>
                <a:gridCol w="3384000">
                  <a:extLst>
                    <a:ext uri="{9D8B030D-6E8A-4147-A177-3AD203B41FA5}">
                      <a16:colId xmlns:a16="http://schemas.microsoft.com/office/drawing/2014/main" val="20001"/>
                    </a:ext>
                  </a:extLst>
                </a:gridCol>
              </a:tblGrid>
              <a:tr h="370840">
                <a:tc>
                  <a:txBody>
                    <a:bodyPr/>
                    <a:lstStyle/>
                    <a:p>
                      <a:r>
                        <a:rPr lang="fr-FR" sz="900" b="1" dirty="0">
                          <a:solidFill>
                            <a:schemeClr val="bg1">
                              <a:lumMod val="10000"/>
                            </a:schemeClr>
                          </a:solidFill>
                          <a:latin typeface="+mj-lt"/>
                        </a:rPr>
                        <a:t>Intitulé de l'emploi occupé</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endParaRPr lang="fr-FR" sz="900" dirty="0">
                        <a:solidFill>
                          <a:schemeClr val="bg1">
                            <a:lumMod val="10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0"/>
                  </a:ext>
                </a:extLst>
              </a:tr>
              <a:tr h="370840">
                <a:tc>
                  <a:txBody>
                    <a:bodyPr/>
                    <a:lstStyle/>
                    <a:p>
                      <a:r>
                        <a:rPr lang="fr-FR" sz="900" b="1" dirty="0">
                          <a:solidFill>
                            <a:schemeClr val="bg1">
                              <a:lumMod val="10000"/>
                            </a:schemeClr>
                          </a:solidFill>
                          <a:latin typeface="+mj-lt"/>
                        </a:rPr>
                        <a:t>Nom et adresse de votre employeur </a:t>
                      </a:r>
                      <a:r>
                        <a:rPr lang="fr-FR" sz="900" b="0" dirty="0">
                          <a:solidFill>
                            <a:schemeClr val="bg1">
                              <a:lumMod val="10000"/>
                            </a:schemeClr>
                          </a:solidFill>
                          <a:latin typeface="+mj-lt"/>
                        </a:rPr>
                        <a:t>ou de la structure dans laquelle vous avez travaillé</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endParaRPr lang="fr-FR" sz="900" dirty="0">
                        <a:solidFill>
                          <a:schemeClr val="bg1">
                            <a:lumMod val="10000"/>
                          </a:schemeClr>
                        </a:solidFill>
                        <a:latin typeface="+mj-lt"/>
                      </a:endParaRPr>
                    </a:p>
                    <a:p>
                      <a:endParaRPr lang="fr-FR" sz="900" dirty="0">
                        <a:solidFill>
                          <a:schemeClr val="bg1">
                            <a:lumMod val="10000"/>
                          </a:schemeClr>
                        </a:solidFill>
                        <a:latin typeface="+mj-lt"/>
                      </a:endParaRPr>
                    </a:p>
                    <a:p>
                      <a:endParaRPr lang="fr-FR" sz="900" dirty="0">
                        <a:solidFill>
                          <a:schemeClr val="bg1">
                            <a:lumMod val="10000"/>
                          </a:schemeClr>
                        </a:solidFill>
                        <a:latin typeface="+mj-lt"/>
                      </a:endParaRPr>
                    </a:p>
                    <a:p>
                      <a:endParaRPr lang="fr-FR" sz="900" dirty="0">
                        <a:solidFill>
                          <a:schemeClr val="bg1">
                            <a:lumMod val="10000"/>
                          </a:schemeClr>
                        </a:solidFill>
                        <a:latin typeface="+mj-lt"/>
                      </a:endParaRPr>
                    </a:p>
                    <a:p>
                      <a:endParaRPr lang="fr-FR" sz="900" dirty="0">
                        <a:solidFill>
                          <a:schemeClr val="bg1">
                            <a:lumMod val="10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1"/>
                  </a:ext>
                </a:extLst>
              </a:tr>
              <a:tr h="370840">
                <a:tc>
                  <a:txBody>
                    <a:bodyPr/>
                    <a:lstStyle/>
                    <a:p>
                      <a:r>
                        <a:rPr lang="fr-FR" sz="900" b="1" dirty="0">
                          <a:solidFill>
                            <a:schemeClr val="bg1">
                              <a:lumMod val="10000"/>
                            </a:schemeClr>
                          </a:solidFill>
                          <a:latin typeface="+mj-lt"/>
                        </a:rPr>
                        <a:t>Votre statut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pPr marL="171450" indent="-171450">
                        <a:buFont typeface="Wingdings" pitchFamily="2" charset="2"/>
                        <a:buChar char="q"/>
                      </a:pPr>
                      <a:r>
                        <a:rPr lang="fr-FR" sz="900" dirty="0">
                          <a:solidFill>
                            <a:schemeClr val="bg1">
                              <a:lumMod val="10000"/>
                            </a:schemeClr>
                          </a:solidFill>
                          <a:latin typeface="+mj-lt"/>
                        </a:rPr>
                        <a:t>Salarié (précisez le type de contrat)</a:t>
                      </a:r>
                    </a:p>
                    <a:p>
                      <a:pPr marL="0" indent="0">
                        <a:buFont typeface="Wingdings" pitchFamily="2" charset="2"/>
                        <a:buNone/>
                      </a:pPr>
                      <a:r>
                        <a:rPr lang="fr-FR" sz="900" dirty="0">
                          <a:solidFill>
                            <a:schemeClr val="bg1">
                              <a:lumMod val="75000"/>
                            </a:schemeClr>
                          </a:solidFill>
                          <a:latin typeface="+mj-lt"/>
                        </a:rPr>
                        <a:t>_____________________________________________</a:t>
                      </a:r>
                    </a:p>
                    <a:p>
                      <a:pPr marL="0" indent="0">
                        <a:buFont typeface="Wingdings" pitchFamily="2" charset="2"/>
                        <a:buNone/>
                      </a:pPr>
                      <a:endParaRPr lang="fr-FR" sz="900" dirty="0">
                        <a:solidFill>
                          <a:schemeClr val="bg1">
                            <a:lumMod val="10000"/>
                          </a:schemeClr>
                        </a:solidFill>
                        <a:latin typeface="+mj-lt"/>
                      </a:endParaRPr>
                    </a:p>
                    <a:p>
                      <a:pPr marL="171450" indent="-171450">
                        <a:buFont typeface="Wingdings" pitchFamily="2" charset="2"/>
                        <a:buChar char="q"/>
                      </a:pPr>
                      <a:r>
                        <a:rPr lang="fr-FR" sz="900" dirty="0">
                          <a:solidFill>
                            <a:schemeClr val="bg1">
                              <a:lumMod val="10000"/>
                            </a:schemeClr>
                          </a:solidFill>
                          <a:latin typeface="+mj-lt"/>
                        </a:rPr>
                        <a:t>Non</a:t>
                      </a:r>
                      <a:r>
                        <a:rPr lang="fr-FR" sz="900" baseline="0" dirty="0">
                          <a:solidFill>
                            <a:schemeClr val="bg1">
                              <a:lumMod val="10000"/>
                            </a:schemeClr>
                          </a:solidFill>
                          <a:latin typeface="+mj-lt"/>
                        </a:rPr>
                        <a:t> salarié (précisez) </a:t>
                      </a:r>
                      <a:r>
                        <a:rPr lang="fr-FR" sz="900" baseline="0" dirty="0">
                          <a:solidFill>
                            <a:schemeClr val="bg1">
                              <a:lumMod val="75000"/>
                            </a:schemeClr>
                          </a:solidFill>
                          <a:latin typeface="+mj-lt"/>
                        </a:rPr>
                        <a:t>__________________________________________</a:t>
                      </a:r>
                      <a:endParaRPr lang="fr-FR" sz="900" dirty="0">
                        <a:solidFill>
                          <a:schemeClr val="bg1">
                            <a:lumMod val="75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2"/>
                  </a:ext>
                </a:extLst>
              </a:tr>
              <a:tr h="370840">
                <a:tc>
                  <a:txBody>
                    <a:bodyPr/>
                    <a:lstStyle/>
                    <a:p>
                      <a:r>
                        <a:rPr lang="fr-FR" sz="900" b="1" dirty="0">
                          <a:solidFill>
                            <a:schemeClr val="bg1">
                              <a:lumMod val="10000"/>
                            </a:schemeClr>
                          </a:solidFill>
                          <a:latin typeface="+mj-lt"/>
                        </a:rPr>
                        <a:t>Période</a:t>
                      </a:r>
                      <a:r>
                        <a:rPr lang="fr-FR" sz="900" b="1" baseline="0" dirty="0">
                          <a:solidFill>
                            <a:schemeClr val="bg1">
                              <a:lumMod val="10000"/>
                            </a:schemeClr>
                          </a:solidFill>
                          <a:latin typeface="+mj-lt"/>
                        </a:rPr>
                        <a:t> d’activité</a:t>
                      </a:r>
                      <a:endParaRPr lang="fr-FR" sz="900" b="1" dirty="0">
                        <a:solidFill>
                          <a:schemeClr val="bg1">
                            <a:lumMod val="10000"/>
                          </a:schemeClr>
                        </a:solidFill>
                        <a:latin typeface="+mj-lt"/>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r>
                        <a:rPr lang="fr-FR" sz="900" dirty="0">
                          <a:solidFill>
                            <a:schemeClr val="bg1">
                              <a:lumMod val="10000"/>
                            </a:schemeClr>
                          </a:solidFill>
                          <a:latin typeface="+mj-lt"/>
                        </a:rPr>
                        <a:t>Du ___/___/___ au ___/___/___</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3"/>
                  </a:ext>
                </a:extLst>
              </a:tr>
              <a:tr h="370840">
                <a:tc>
                  <a:txBody>
                    <a:bodyPr/>
                    <a:lstStyle/>
                    <a:p>
                      <a:r>
                        <a:rPr lang="fr-FR" sz="900" b="1" dirty="0">
                          <a:solidFill>
                            <a:schemeClr val="bg1">
                              <a:lumMod val="10000"/>
                            </a:schemeClr>
                          </a:solidFill>
                          <a:latin typeface="+mj-lt"/>
                        </a:rPr>
                        <a:t>Travail à temps complet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pPr marL="171450" indent="-171450">
                        <a:buFont typeface="Wingdings" pitchFamily="2" charset="2"/>
                        <a:buChar char="q"/>
                      </a:pPr>
                      <a:r>
                        <a:rPr lang="fr-FR" sz="900" dirty="0">
                          <a:solidFill>
                            <a:schemeClr val="bg1">
                              <a:lumMod val="10000"/>
                            </a:schemeClr>
                          </a:solidFill>
                          <a:latin typeface="+mj-lt"/>
                        </a:rPr>
                        <a:t>Oui</a:t>
                      </a:r>
                    </a:p>
                    <a:p>
                      <a:pPr marL="171450" indent="-171450">
                        <a:buFont typeface="Wingdings" pitchFamily="2" charset="2"/>
                        <a:buChar char="q"/>
                      </a:pPr>
                      <a:r>
                        <a:rPr lang="fr-FR" sz="900" dirty="0">
                          <a:solidFill>
                            <a:schemeClr val="bg1">
                              <a:lumMod val="10000"/>
                            </a:schemeClr>
                          </a:solidFill>
                          <a:latin typeface="+mj-lt"/>
                        </a:rPr>
                        <a:t>Non (précisez le nombre</a:t>
                      </a:r>
                      <a:r>
                        <a:rPr lang="fr-FR" sz="900" baseline="0" dirty="0">
                          <a:solidFill>
                            <a:schemeClr val="bg1">
                              <a:lumMod val="10000"/>
                            </a:schemeClr>
                          </a:solidFill>
                          <a:latin typeface="+mj-lt"/>
                        </a:rPr>
                        <a:t> d’heures mensuelles ou en % par rapport au temps plein) </a:t>
                      </a:r>
                      <a:r>
                        <a:rPr lang="fr-FR" sz="900" baseline="0" dirty="0">
                          <a:solidFill>
                            <a:schemeClr val="bg1">
                              <a:lumMod val="75000"/>
                            </a:schemeClr>
                          </a:solidFill>
                          <a:latin typeface="+mj-lt"/>
                        </a:rPr>
                        <a:t>____________________________________</a:t>
                      </a:r>
                      <a:endParaRPr lang="fr-FR" sz="900" dirty="0">
                        <a:solidFill>
                          <a:schemeClr val="bg1">
                            <a:lumMod val="75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4"/>
                  </a:ext>
                </a:extLst>
              </a:tr>
              <a:tr h="3240000">
                <a:tc>
                  <a:txBody>
                    <a:bodyPr/>
                    <a:lstStyle/>
                    <a:p>
                      <a:pPr marL="0" lvl="0" indent="0">
                        <a:buFont typeface="Arial" pitchFamily="34" charset="0"/>
                        <a:buNone/>
                      </a:pPr>
                      <a:r>
                        <a:rPr lang="fr-FR" sz="900" b="1" i="0" baseline="0" dirty="0">
                          <a:solidFill>
                            <a:schemeClr val="bg1">
                              <a:lumMod val="10000"/>
                            </a:schemeClr>
                          </a:solidFill>
                          <a:latin typeface="+mj-lt"/>
                        </a:rPr>
                        <a:t>Vos principales activités dans cet emploi</a:t>
                      </a:r>
                    </a:p>
                    <a:p>
                      <a:pPr marL="0" lvl="0" indent="0">
                        <a:buFont typeface="Arial" pitchFamily="34" charset="0"/>
                        <a:buNone/>
                      </a:pPr>
                      <a:endParaRPr lang="fr-FR" sz="900" b="0" i="0" baseline="0" dirty="0">
                        <a:solidFill>
                          <a:schemeClr val="bg1">
                            <a:lumMod val="10000"/>
                          </a:schemeClr>
                        </a:solidFill>
                        <a:latin typeface="+mj-lt"/>
                      </a:endParaRPr>
                    </a:p>
                    <a:p>
                      <a:pPr marL="0" lvl="0" indent="0">
                        <a:buFont typeface="Arial" pitchFamily="34" charset="0"/>
                        <a:buNone/>
                      </a:pPr>
                      <a:r>
                        <a:rPr lang="fr-FR" sz="900" b="0" i="0" baseline="0" dirty="0">
                          <a:solidFill>
                            <a:schemeClr val="bg1">
                              <a:lumMod val="10000"/>
                            </a:schemeClr>
                          </a:solidFill>
                          <a:latin typeface="+mj-lt"/>
                        </a:rPr>
                        <a:t>Précisez les activités majeures de cet emploi.</a:t>
                      </a:r>
                    </a:p>
                    <a:p>
                      <a:pPr marL="0" lvl="0" indent="0">
                        <a:buFont typeface="Arial" pitchFamily="34" charset="0"/>
                        <a:buNone/>
                      </a:pPr>
                      <a:endParaRPr lang="fr-FR" sz="900" b="0" i="0" baseline="0" dirty="0">
                        <a:solidFill>
                          <a:schemeClr val="bg1">
                            <a:lumMod val="10000"/>
                          </a:schemeClr>
                        </a:solidFill>
                        <a:latin typeface="+mj-lt"/>
                      </a:endParaRPr>
                    </a:p>
                    <a:p>
                      <a:pPr marL="0" lvl="0" indent="0">
                        <a:buFont typeface="Arial" pitchFamily="34" charset="0"/>
                        <a:buNone/>
                      </a:pPr>
                      <a:r>
                        <a:rPr lang="fr-FR" sz="900" b="0" i="0" u="sng" baseline="0" dirty="0">
                          <a:solidFill>
                            <a:schemeClr val="bg1">
                              <a:lumMod val="10000"/>
                            </a:schemeClr>
                          </a:solidFill>
                          <a:latin typeface="+mj-lt"/>
                        </a:rPr>
                        <a:t>Exemple d’activités en lien avec le CQP visé : </a:t>
                      </a:r>
                    </a:p>
                    <a:p>
                      <a:pPr marL="171450" lvl="0" indent="-171450">
                        <a:buFont typeface="Arial" pitchFamily="34" charset="0"/>
                        <a:buChar char="•"/>
                      </a:pPr>
                      <a:r>
                        <a:rPr lang="fr-FR" sz="900" b="0" i="1" baseline="0" dirty="0">
                          <a:solidFill>
                            <a:schemeClr val="bg1">
                              <a:lumMod val="10000"/>
                            </a:schemeClr>
                          </a:solidFill>
                          <a:latin typeface="+mj-lt"/>
                        </a:rPr>
                        <a:t>Accueillir et accompagner les clients en magasin </a:t>
                      </a:r>
                    </a:p>
                    <a:p>
                      <a:pPr marL="171450" lvl="0" indent="-171450">
                        <a:buFont typeface="Arial" pitchFamily="34" charset="0"/>
                        <a:buChar char="•"/>
                      </a:pPr>
                      <a:r>
                        <a:rPr lang="fr-FR" sz="900" b="0" i="1" baseline="0" dirty="0">
                          <a:solidFill>
                            <a:schemeClr val="bg1">
                              <a:lumMod val="10000"/>
                            </a:schemeClr>
                          </a:solidFill>
                          <a:latin typeface="+mj-lt"/>
                        </a:rPr>
                        <a:t>Vendre des produits et des services adaptés aux besoins du client en téléphonie et/ou électroménager et/ou multimédia</a:t>
                      </a:r>
                    </a:p>
                    <a:p>
                      <a:pPr marL="171450" lvl="0" indent="-171450">
                        <a:buFont typeface="Arial" pitchFamily="34" charset="0"/>
                        <a:buChar char="•"/>
                      </a:pPr>
                      <a:r>
                        <a:rPr lang="fr-FR" sz="900" b="0" i="1" baseline="0" dirty="0">
                          <a:solidFill>
                            <a:schemeClr val="bg1">
                              <a:lumMod val="10000"/>
                            </a:schemeClr>
                          </a:solidFill>
                          <a:latin typeface="+mj-lt"/>
                        </a:rPr>
                        <a:t>Conseiller techniquement sur les produits et les services en téléphonie / électroménager/ multimédia</a:t>
                      </a:r>
                    </a:p>
                    <a:p>
                      <a:pPr marL="171450" lvl="0" indent="-171450">
                        <a:buFont typeface="Arial" pitchFamily="34" charset="0"/>
                        <a:buChar char="•"/>
                      </a:pPr>
                      <a:r>
                        <a:rPr lang="fr-FR" sz="900" b="0" i="1" baseline="0" dirty="0">
                          <a:solidFill>
                            <a:schemeClr val="bg1">
                              <a:lumMod val="10000"/>
                            </a:schemeClr>
                          </a:solidFill>
                          <a:latin typeface="+mj-lt"/>
                        </a:rPr>
                        <a:t>Assurer le bon état marchand du rayon ou du magasin</a:t>
                      </a:r>
                    </a:p>
                    <a:p>
                      <a:pPr marL="171450" lvl="0" indent="-171450">
                        <a:buFont typeface="Arial" pitchFamily="34" charset="0"/>
                        <a:buChar char="•"/>
                      </a:pPr>
                      <a:r>
                        <a:rPr lang="fr-FR" sz="900" b="0" i="1" baseline="0" dirty="0">
                          <a:solidFill>
                            <a:schemeClr val="bg1">
                              <a:lumMod val="10000"/>
                            </a:schemeClr>
                          </a:solidFill>
                          <a:latin typeface="+mj-lt"/>
                        </a:rPr>
                        <a:t>Traiter les retours et réclamations clients </a:t>
                      </a:r>
                    </a:p>
                    <a:p>
                      <a:pPr marL="171450" lvl="0" indent="-171450">
                        <a:buFont typeface="Arial" pitchFamily="34" charset="0"/>
                        <a:buChar char="•"/>
                      </a:pPr>
                      <a:r>
                        <a:rPr lang="fr-FR" sz="900" b="0" i="1" baseline="0" dirty="0">
                          <a:solidFill>
                            <a:schemeClr val="bg1">
                              <a:lumMod val="10000"/>
                            </a:schemeClr>
                          </a:solidFill>
                          <a:latin typeface="+mj-lt"/>
                        </a:rPr>
                        <a:t>Participer à la dynamique commerciale</a:t>
                      </a:r>
                    </a:p>
                    <a:p>
                      <a:pPr marL="171450" lvl="0" indent="-171450">
                        <a:buFont typeface="Arial" pitchFamily="34" charset="0"/>
                        <a:buChar char="•"/>
                      </a:pPr>
                      <a:r>
                        <a:rPr lang="fr-FR" sz="900" b="0" i="1" baseline="0" dirty="0">
                          <a:solidFill>
                            <a:schemeClr val="bg1">
                              <a:lumMod val="10000"/>
                            </a:schemeClr>
                          </a:solidFill>
                          <a:latin typeface="+mj-lt"/>
                        </a:rPr>
                        <a:t>Suivre les stocks et prendre en charge des produits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pPr marL="0" indent="0">
                        <a:buClr>
                          <a:schemeClr val="accent2"/>
                        </a:buClr>
                        <a:buFont typeface="Wingdings" pitchFamily="2" charset="2"/>
                        <a:buNone/>
                      </a:pPr>
                      <a:endParaRPr lang="fr-FR" sz="900" dirty="0">
                        <a:solidFill>
                          <a:schemeClr val="bg1">
                            <a:lumMod val="10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823824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Vos expériences professionnelles de Vendeur(se) Conseil en téléphonie et/ou électroménager et/ou multimédia</a:t>
            </a:r>
          </a:p>
        </p:txBody>
      </p:sp>
      <p:sp>
        <p:nvSpPr>
          <p:cNvPr id="3" name="Espace réservé du contenu 2"/>
          <p:cNvSpPr>
            <a:spLocks noGrp="1"/>
          </p:cNvSpPr>
          <p:nvPr>
            <p:ph idx="1"/>
          </p:nvPr>
        </p:nvSpPr>
        <p:spPr>
          <a:xfrm>
            <a:off x="548680" y="1049150"/>
            <a:ext cx="6120680" cy="1002570"/>
          </a:xfrm>
        </p:spPr>
        <p:txBody>
          <a:bodyPr anchor="b">
            <a:normAutofit/>
          </a:bodyPr>
          <a:lstStyle/>
          <a:p>
            <a:pPr marL="0" indent="0">
              <a:buNone/>
            </a:pPr>
            <a:endParaRPr lang="fr-FR" dirty="0">
              <a:solidFill>
                <a:schemeClr val="bg1">
                  <a:lumMod val="10000"/>
                </a:schemeClr>
              </a:solidFill>
            </a:endParaRPr>
          </a:p>
          <a:p>
            <a:pPr marL="0" indent="0">
              <a:buNone/>
            </a:pPr>
            <a:r>
              <a:rPr lang="fr-FR" sz="1100" b="1" dirty="0"/>
              <a:t>Emploi n°2</a:t>
            </a:r>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srgbClr val="333399">
                    <a:tint val="75000"/>
                  </a:srgbClr>
                </a:solidFill>
              </a:rPr>
              <a:pPr/>
              <a:t>7</a:t>
            </a:fld>
            <a:endParaRPr lang="fr-BE" dirty="0">
              <a:solidFill>
                <a:srgbClr val="333399">
                  <a:tint val="75000"/>
                </a:srgbClr>
              </a:solidFill>
            </a:endParaRPr>
          </a:p>
        </p:txBody>
      </p:sp>
      <p:graphicFrame>
        <p:nvGraphicFramePr>
          <p:cNvPr id="5" name="Tableau 4"/>
          <p:cNvGraphicFramePr>
            <a:graphicFrameLocks noGrp="1"/>
          </p:cNvGraphicFramePr>
          <p:nvPr>
            <p:extLst>
              <p:ext uri="{D42A27DB-BD31-4B8C-83A1-F6EECF244321}">
                <p14:modId xmlns:p14="http://schemas.microsoft.com/office/powerpoint/2010/main" val="1785568683"/>
              </p:ext>
            </p:extLst>
          </p:nvPr>
        </p:nvGraphicFramePr>
        <p:xfrm>
          <a:off x="620688" y="2030472"/>
          <a:ext cx="6192000" cy="6176240"/>
        </p:xfrm>
        <a:graphic>
          <a:graphicData uri="http://schemas.openxmlformats.org/drawingml/2006/table">
            <a:tbl>
              <a:tblPr firstRow="1" bandRow="1">
                <a:tableStyleId>{5C22544A-7EE6-4342-B048-85BDC9FD1C3A}</a:tableStyleId>
              </a:tblPr>
              <a:tblGrid>
                <a:gridCol w="2808000">
                  <a:extLst>
                    <a:ext uri="{9D8B030D-6E8A-4147-A177-3AD203B41FA5}">
                      <a16:colId xmlns:a16="http://schemas.microsoft.com/office/drawing/2014/main" val="20000"/>
                    </a:ext>
                  </a:extLst>
                </a:gridCol>
                <a:gridCol w="3384000">
                  <a:extLst>
                    <a:ext uri="{9D8B030D-6E8A-4147-A177-3AD203B41FA5}">
                      <a16:colId xmlns:a16="http://schemas.microsoft.com/office/drawing/2014/main" val="20001"/>
                    </a:ext>
                  </a:extLst>
                </a:gridCol>
              </a:tblGrid>
              <a:tr h="370840">
                <a:tc>
                  <a:txBody>
                    <a:bodyPr/>
                    <a:lstStyle/>
                    <a:p>
                      <a:r>
                        <a:rPr lang="fr-FR" sz="900" b="1" dirty="0">
                          <a:solidFill>
                            <a:schemeClr val="bg1">
                              <a:lumMod val="10000"/>
                            </a:schemeClr>
                          </a:solidFill>
                          <a:latin typeface="+mj-lt"/>
                        </a:rPr>
                        <a:t>Intitulé de l'emploi occupé</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endParaRPr lang="fr-FR" sz="900" dirty="0">
                        <a:solidFill>
                          <a:schemeClr val="bg1">
                            <a:lumMod val="10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0"/>
                  </a:ext>
                </a:extLst>
              </a:tr>
              <a:tr h="370840">
                <a:tc>
                  <a:txBody>
                    <a:bodyPr/>
                    <a:lstStyle/>
                    <a:p>
                      <a:r>
                        <a:rPr lang="fr-FR" sz="900" b="1" dirty="0">
                          <a:solidFill>
                            <a:schemeClr val="bg1">
                              <a:lumMod val="10000"/>
                            </a:schemeClr>
                          </a:solidFill>
                          <a:latin typeface="+mj-lt"/>
                        </a:rPr>
                        <a:t>Nom et adresse de votre employeur </a:t>
                      </a:r>
                      <a:r>
                        <a:rPr lang="fr-FR" sz="900" b="0" dirty="0">
                          <a:solidFill>
                            <a:schemeClr val="bg1">
                              <a:lumMod val="10000"/>
                            </a:schemeClr>
                          </a:solidFill>
                          <a:latin typeface="+mj-lt"/>
                        </a:rPr>
                        <a:t>ou de la structure dans laquelle vous avez travaillé</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endParaRPr lang="fr-FR" sz="900" dirty="0">
                        <a:solidFill>
                          <a:schemeClr val="bg1">
                            <a:lumMod val="10000"/>
                          </a:schemeClr>
                        </a:solidFill>
                        <a:latin typeface="+mj-lt"/>
                      </a:endParaRPr>
                    </a:p>
                    <a:p>
                      <a:endParaRPr lang="fr-FR" sz="900" dirty="0">
                        <a:solidFill>
                          <a:schemeClr val="bg1">
                            <a:lumMod val="10000"/>
                          </a:schemeClr>
                        </a:solidFill>
                        <a:latin typeface="+mj-lt"/>
                      </a:endParaRPr>
                    </a:p>
                    <a:p>
                      <a:endParaRPr lang="fr-FR" sz="900" dirty="0">
                        <a:solidFill>
                          <a:schemeClr val="bg1">
                            <a:lumMod val="10000"/>
                          </a:schemeClr>
                        </a:solidFill>
                        <a:latin typeface="+mj-lt"/>
                      </a:endParaRPr>
                    </a:p>
                    <a:p>
                      <a:endParaRPr lang="fr-FR" sz="900" dirty="0">
                        <a:solidFill>
                          <a:schemeClr val="bg1">
                            <a:lumMod val="10000"/>
                          </a:schemeClr>
                        </a:solidFill>
                        <a:latin typeface="+mj-lt"/>
                      </a:endParaRPr>
                    </a:p>
                    <a:p>
                      <a:endParaRPr lang="fr-FR" sz="900" dirty="0">
                        <a:solidFill>
                          <a:schemeClr val="bg1">
                            <a:lumMod val="10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1"/>
                  </a:ext>
                </a:extLst>
              </a:tr>
              <a:tr h="370840">
                <a:tc>
                  <a:txBody>
                    <a:bodyPr/>
                    <a:lstStyle/>
                    <a:p>
                      <a:r>
                        <a:rPr lang="fr-FR" sz="900" b="1" dirty="0">
                          <a:solidFill>
                            <a:schemeClr val="bg1">
                              <a:lumMod val="10000"/>
                            </a:schemeClr>
                          </a:solidFill>
                          <a:latin typeface="+mj-lt"/>
                        </a:rPr>
                        <a:t>Votre statut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pPr marL="171450" indent="-171450">
                        <a:buFont typeface="Wingdings" pitchFamily="2" charset="2"/>
                        <a:buChar char="q"/>
                      </a:pPr>
                      <a:r>
                        <a:rPr lang="fr-FR" sz="900" dirty="0">
                          <a:solidFill>
                            <a:schemeClr val="bg1">
                              <a:lumMod val="10000"/>
                            </a:schemeClr>
                          </a:solidFill>
                          <a:latin typeface="+mj-lt"/>
                        </a:rPr>
                        <a:t>Salarié (précisez le type de contrat)</a:t>
                      </a:r>
                    </a:p>
                    <a:p>
                      <a:pPr marL="0" indent="0">
                        <a:buFont typeface="Wingdings" pitchFamily="2" charset="2"/>
                        <a:buNone/>
                      </a:pPr>
                      <a:r>
                        <a:rPr lang="fr-FR" sz="900" dirty="0">
                          <a:solidFill>
                            <a:schemeClr val="bg1">
                              <a:lumMod val="75000"/>
                            </a:schemeClr>
                          </a:solidFill>
                          <a:latin typeface="+mj-lt"/>
                        </a:rPr>
                        <a:t>_____________________________________________</a:t>
                      </a:r>
                    </a:p>
                    <a:p>
                      <a:pPr marL="0" indent="0">
                        <a:buFont typeface="Wingdings" pitchFamily="2" charset="2"/>
                        <a:buNone/>
                      </a:pPr>
                      <a:endParaRPr lang="fr-FR" sz="900" dirty="0">
                        <a:solidFill>
                          <a:schemeClr val="bg1">
                            <a:lumMod val="10000"/>
                          </a:schemeClr>
                        </a:solidFill>
                        <a:latin typeface="+mj-lt"/>
                      </a:endParaRPr>
                    </a:p>
                    <a:p>
                      <a:pPr marL="171450" indent="-171450">
                        <a:buFont typeface="Wingdings" pitchFamily="2" charset="2"/>
                        <a:buChar char="q"/>
                      </a:pPr>
                      <a:r>
                        <a:rPr lang="fr-FR" sz="900" dirty="0">
                          <a:solidFill>
                            <a:schemeClr val="bg1">
                              <a:lumMod val="10000"/>
                            </a:schemeClr>
                          </a:solidFill>
                          <a:latin typeface="+mj-lt"/>
                        </a:rPr>
                        <a:t>Non</a:t>
                      </a:r>
                      <a:r>
                        <a:rPr lang="fr-FR" sz="900" baseline="0" dirty="0">
                          <a:solidFill>
                            <a:schemeClr val="bg1">
                              <a:lumMod val="10000"/>
                            </a:schemeClr>
                          </a:solidFill>
                          <a:latin typeface="+mj-lt"/>
                        </a:rPr>
                        <a:t> salarié (précisez) </a:t>
                      </a:r>
                      <a:r>
                        <a:rPr lang="fr-FR" sz="900" baseline="0" dirty="0">
                          <a:solidFill>
                            <a:schemeClr val="bg1">
                              <a:lumMod val="75000"/>
                            </a:schemeClr>
                          </a:solidFill>
                          <a:latin typeface="+mj-lt"/>
                        </a:rPr>
                        <a:t>__________________________________________</a:t>
                      </a:r>
                      <a:endParaRPr lang="fr-FR" sz="900" dirty="0">
                        <a:solidFill>
                          <a:schemeClr val="bg1">
                            <a:lumMod val="75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2"/>
                  </a:ext>
                </a:extLst>
              </a:tr>
              <a:tr h="370840">
                <a:tc>
                  <a:txBody>
                    <a:bodyPr/>
                    <a:lstStyle/>
                    <a:p>
                      <a:r>
                        <a:rPr lang="fr-FR" sz="900" b="1" dirty="0">
                          <a:solidFill>
                            <a:schemeClr val="bg1">
                              <a:lumMod val="10000"/>
                            </a:schemeClr>
                          </a:solidFill>
                          <a:latin typeface="+mj-lt"/>
                        </a:rPr>
                        <a:t>Période</a:t>
                      </a:r>
                      <a:r>
                        <a:rPr lang="fr-FR" sz="900" b="1" baseline="0" dirty="0">
                          <a:solidFill>
                            <a:schemeClr val="bg1">
                              <a:lumMod val="10000"/>
                            </a:schemeClr>
                          </a:solidFill>
                          <a:latin typeface="+mj-lt"/>
                        </a:rPr>
                        <a:t> d’activité</a:t>
                      </a:r>
                      <a:endParaRPr lang="fr-FR" sz="900" b="1" dirty="0">
                        <a:solidFill>
                          <a:schemeClr val="bg1">
                            <a:lumMod val="10000"/>
                          </a:schemeClr>
                        </a:solidFill>
                        <a:latin typeface="+mj-lt"/>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r>
                        <a:rPr lang="fr-FR" sz="900" dirty="0">
                          <a:solidFill>
                            <a:schemeClr val="bg1">
                              <a:lumMod val="10000"/>
                            </a:schemeClr>
                          </a:solidFill>
                          <a:latin typeface="+mj-lt"/>
                        </a:rPr>
                        <a:t>Du ___/___/___ au ___/___/___</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3"/>
                  </a:ext>
                </a:extLst>
              </a:tr>
              <a:tr h="370840">
                <a:tc>
                  <a:txBody>
                    <a:bodyPr/>
                    <a:lstStyle/>
                    <a:p>
                      <a:r>
                        <a:rPr lang="fr-FR" sz="900" b="1" dirty="0">
                          <a:solidFill>
                            <a:schemeClr val="bg1">
                              <a:lumMod val="10000"/>
                            </a:schemeClr>
                          </a:solidFill>
                          <a:latin typeface="+mj-lt"/>
                        </a:rPr>
                        <a:t>Travail à temps complet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pPr marL="171450" indent="-171450">
                        <a:buFont typeface="Wingdings" pitchFamily="2" charset="2"/>
                        <a:buChar char="q"/>
                      </a:pPr>
                      <a:r>
                        <a:rPr lang="fr-FR" sz="900" dirty="0">
                          <a:solidFill>
                            <a:schemeClr val="bg1">
                              <a:lumMod val="10000"/>
                            </a:schemeClr>
                          </a:solidFill>
                          <a:latin typeface="+mj-lt"/>
                        </a:rPr>
                        <a:t>Oui</a:t>
                      </a:r>
                    </a:p>
                    <a:p>
                      <a:pPr marL="171450" indent="-171450">
                        <a:buFont typeface="Wingdings" pitchFamily="2" charset="2"/>
                        <a:buChar char="q"/>
                      </a:pPr>
                      <a:r>
                        <a:rPr lang="fr-FR" sz="900" dirty="0">
                          <a:solidFill>
                            <a:schemeClr val="bg1">
                              <a:lumMod val="10000"/>
                            </a:schemeClr>
                          </a:solidFill>
                          <a:latin typeface="+mj-lt"/>
                        </a:rPr>
                        <a:t>Non (précisez le nombre</a:t>
                      </a:r>
                      <a:r>
                        <a:rPr lang="fr-FR" sz="900" baseline="0" dirty="0">
                          <a:solidFill>
                            <a:schemeClr val="bg1">
                              <a:lumMod val="10000"/>
                            </a:schemeClr>
                          </a:solidFill>
                          <a:latin typeface="+mj-lt"/>
                        </a:rPr>
                        <a:t> d’heures mensuelles ou en % par rapport au temps plein) </a:t>
                      </a:r>
                      <a:r>
                        <a:rPr lang="fr-FR" sz="900" baseline="0" dirty="0">
                          <a:solidFill>
                            <a:schemeClr val="bg1">
                              <a:lumMod val="75000"/>
                            </a:schemeClr>
                          </a:solidFill>
                          <a:latin typeface="+mj-lt"/>
                        </a:rPr>
                        <a:t>____________________________________</a:t>
                      </a:r>
                      <a:endParaRPr lang="fr-FR" sz="900" dirty="0">
                        <a:solidFill>
                          <a:schemeClr val="bg1">
                            <a:lumMod val="75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4"/>
                  </a:ext>
                </a:extLst>
              </a:tr>
              <a:tr h="3240000">
                <a:tc>
                  <a:txBody>
                    <a:bodyPr/>
                    <a:lstStyle/>
                    <a:p>
                      <a:pPr marL="0" lvl="0" indent="0">
                        <a:buFont typeface="Arial" pitchFamily="34" charset="0"/>
                        <a:buNone/>
                      </a:pPr>
                      <a:r>
                        <a:rPr lang="fr-FR" sz="900" b="1" i="0" baseline="0" dirty="0">
                          <a:solidFill>
                            <a:schemeClr val="bg1">
                              <a:lumMod val="10000"/>
                            </a:schemeClr>
                          </a:solidFill>
                          <a:latin typeface="+mj-lt"/>
                        </a:rPr>
                        <a:t>Vos principales activités dans cet emploi</a:t>
                      </a:r>
                    </a:p>
                    <a:p>
                      <a:pPr marL="0" lvl="0" indent="0">
                        <a:buFont typeface="Arial" pitchFamily="34" charset="0"/>
                        <a:buNone/>
                      </a:pPr>
                      <a:endParaRPr lang="fr-FR" sz="900" b="0" i="0" baseline="0" dirty="0">
                        <a:solidFill>
                          <a:schemeClr val="bg1">
                            <a:lumMod val="10000"/>
                          </a:schemeClr>
                        </a:solidFill>
                        <a:latin typeface="+mj-lt"/>
                      </a:endParaRPr>
                    </a:p>
                    <a:p>
                      <a:pPr marL="0" lvl="0" indent="0">
                        <a:buFont typeface="Arial" pitchFamily="34" charset="0"/>
                        <a:buNone/>
                      </a:pPr>
                      <a:r>
                        <a:rPr lang="fr-FR" sz="900" b="0" i="0" baseline="0" dirty="0">
                          <a:solidFill>
                            <a:schemeClr val="bg1">
                              <a:lumMod val="10000"/>
                            </a:schemeClr>
                          </a:solidFill>
                          <a:latin typeface="+mj-lt"/>
                        </a:rPr>
                        <a:t>Précisez les activités majeures de cet emploi.</a:t>
                      </a:r>
                    </a:p>
                    <a:p>
                      <a:pPr marL="0" lvl="0" indent="0">
                        <a:buFont typeface="Arial" pitchFamily="34" charset="0"/>
                        <a:buNone/>
                      </a:pPr>
                      <a:endParaRPr lang="fr-FR" sz="900" b="0" i="0" baseline="0" dirty="0">
                        <a:solidFill>
                          <a:schemeClr val="bg1">
                            <a:lumMod val="10000"/>
                          </a:schemeClr>
                        </a:solidFill>
                        <a:latin typeface="+mj-lt"/>
                      </a:endParaRPr>
                    </a:p>
                    <a:p>
                      <a:pPr marL="0" lvl="0" indent="0">
                        <a:buFont typeface="Arial" pitchFamily="34" charset="0"/>
                        <a:buNone/>
                      </a:pPr>
                      <a:r>
                        <a:rPr lang="fr-FR" sz="900" b="0" i="0" u="sng" baseline="0" dirty="0">
                          <a:solidFill>
                            <a:schemeClr val="bg1">
                              <a:lumMod val="10000"/>
                            </a:schemeClr>
                          </a:solidFill>
                          <a:latin typeface="+mj-lt"/>
                        </a:rPr>
                        <a:t>Exemple d’activités en lien avec le CQP visé : </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r-FR" sz="900" b="0" i="1" u="none" strike="noStrike" kern="1200" cap="none" spc="0" normalizeH="0" baseline="0" noProof="0" dirty="0">
                          <a:ln>
                            <a:noFill/>
                          </a:ln>
                          <a:solidFill>
                            <a:srgbClr val="F2F2F2">
                              <a:lumMod val="10000"/>
                            </a:srgbClr>
                          </a:solidFill>
                          <a:effectLst/>
                          <a:uLnTx/>
                          <a:uFillTx/>
                          <a:latin typeface="Century Gothic"/>
                        </a:rPr>
                        <a:t>Accueillir et accompagner les clients en magasin </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r-FR" sz="900" b="0" i="1" u="none" strike="noStrike" kern="1200" cap="none" spc="0" normalizeH="0" baseline="0" noProof="0" dirty="0">
                          <a:ln>
                            <a:noFill/>
                          </a:ln>
                          <a:solidFill>
                            <a:srgbClr val="F2F2F2">
                              <a:lumMod val="10000"/>
                            </a:srgbClr>
                          </a:solidFill>
                          <a:effectLst/>
                          <a:uLnTx/>
                          <a:uFillTx/>
                          <a:latin typeface="Century Gothic"/>
                        </a:rPr>
                        <a:t>Vendre des produits et des services adaptés aux besoins du client en téléphonie et/ou électroménager et/ou multimédia</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r-FR" sz="900" b="0" i="1" u="none" strike="noStrike" kern="1200" cap="none" spc="0" normalizeH="0" baseline="0" noProof="0" dirty="0">
                          <a:ln>
                            <a:noFill/>
                          </a:ln>
                          <a:solidFill>
                            <a:srgbClr val="F2F2F2">
                              <a:lumMod val="10000"/>
                            </a:srgbClr>
                          </a:solidFill>
                          <a:effectLst/>
                          <a:uLnTx/>
                          <a:uFillTx/>
                          <a:latin typeface="Century Gothic"/>
                        </a:rPr>
                        <a:t>Conseiller techniquement sur les produits et les services en téléphonie / électroménager/ multimédia</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r-FR" sz="900" b="0" i="1" u="none" strike="noStrike" kern="1200" cap="none" spc="0" normalizeH="0" baseline="0" noProof="0" dirty="0">
                          <a:ln>
                            <a:noFill/>
                          </a:ln>
                          <a:solidFill>
                            <a:srgbClr val="F2F2F2">
                              <a:lumMod val="10000"/>
                            </a:srgbClr>
                          </a:solidFill>
                          <a:effectLst/>
                          <a:uLnTx/>
                          <a:uFillTx/>
                          <a:latin typeface="Century Gothic"/>
                        </a:rPr>
                        <a:t>Assurer le bon état marchand du rayon ou du magasin</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r-FR" sz="900" b="0" i="1" u="none" strike="noStrike" kern="1200" cap="none" spc="0" normalizeH="0" baseline="0" noProof="0" dirty="0">
                          <a:ln>
                            <a:noFill/>
                          </a:ln>
                          <a:solidFill>
                            <a:srgbClr val="F2F2F2">
                              <a:lumMod val="10000"/>
                            </a:srgbClr>
                          </a:solidFill>
                          <a:effectLst/>
                          <a:uLnTx/>
                          <a:uFillTx/>
                          <a:latin typeface="Century Gothic"/>
                        </a:rPr>
                        <a:t>Traiter les retours et réclamations clients </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r-FR" sz="900" b="0" i="1" u="none" strike="noStrike" kern="1200" cap="none" spc="0" normalizeH="0" baseline="0" noProof="0" dirty="0">
                          <a:ln>
                            <a:noFill/>
                          </a:ln>
                          <a:solidFill>
                            <a:srgbClr val="F2F2F2">
                              <a:lumMod val="10000"/>
                            </a:srgbClr>
                          </a:solidFill>
                          <a:effectLst/>
                          <a:uLnTx/>
                          <a:uFillTx/>
                          <a:latin typeface="Century Gothic"/>
                        </a:rPr>
                        <a:t>Participer à la dynamique commerciale</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r-FR" sz="900" b="0" i="1" u="none" strike="noStrike" kern="1200" cap="none" spc="0" normalizeH="0" baseline="0" noProof="0" dirty="0">
                          <a:ln>
                            <a:noFill/>
                          </a:ln>
                          <a:solidFill>
                            <a:srgbClr val="F2F2F2">
                              <a:lumMod val="10000"/>
                            </a:srgbClr>
                          </a:solidFill>
                          <a:effectLst/>
                          <a:uLnTx/>
                          <a:uFillTx/>
                          <a:latin typeface="Century Gothic"/>
                        </a:rPr>
                        <a:t>Suivre les stocks et prendre en charge des produits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pPr marL="0" indent="0">
                        <a:buClr>
                          <a:schemeClr val="accent2"/>
                        </a:buClr>
                        <a:buFont typeface="Wingdings" pitchFamily="2" charset="2"/>
                        <a:buNone/>
                      </a:pPr>
                      <a:endParaRPr lang="fr-FR" sz="900" dirty="0">
                        <a:solidFill>
                          <a:schemeClr val="bg1">
                            <a:lumMod val="10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052372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Vos expériences professionnelles de Vendeur(se) Conseil en téléphonie et/ou électroménager et/ou multimédia</a:t>
            </a:r>
          </a:p>
        </p:txBody>
      </p:sp>
      <p:sp>
        <p:nvSpPr>
          <p:cNvPr id="3" name="Espace réservé du contenu 2"/>
          <p:cNvSpPr>
            <a:spLocks noGrp="1"/>
          </p:cNvSpPr>
          <p:nvPr>
            <p:ph idx="1"/>
          </p:nvPr>
        </p:nvSpPr>
        <p:spPr>
          <a:xfrm>
            <a:off x="548680" y="1049150"/>
            <a:ext cx="6120680" cy="1002570"/>
          </a:xfrm>
        </p:spPr>
        <p:txBody>
          <a:bodyPr anchor="b">
            <a:normAutofit/>
          </a:bodyPr>
          <a:lstStyle/>
          <a:p>
            <a:pPr marL="0" indent="0">
              <a:buNone/>
            </a:pPr>
            <a:endParaRPr lang="fr-FR" dirty="0">
              <a:solidFill>
                <a:schemeClr val="bg1">
                  <a:lumMod val="10000"/>
                </a:schemeClr>
              </a:solidFill>
            </a:endParaRPr>
          </a:p>
          <a:p>
            <a:pPr marL="0" indent="0">
              <a:buNone/>
            </a:pPr>
            <a:r>
              <a:rPr lang="fr-FR" sz="1100" b="1" dirty="0"/>
              <a:t>Emploi n°3</a:t>
            </a:r>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srgbClr val="333399">
                    <a:tint val="75000"/>
                  </a:srgbClr>
                </a:solidFill>
              </a:rPr>
              <a:pPr/>
              <a:t>8</a:t>
            </a:fld>
            <a:endParaRPr lang="fr-BE" dirty="0">
              <a:solidFill>
                <a:srgbClr val="333399">
                  <a:tint val="75000"/>
                </a:srgbClr>
              </a:solidFill>
            </a:endParaRPr>
          </a:p>
        </p:txBody>
      </p:sp>
      <p:graphicFrame>
        <p:nvGraphicFramePr>
          <p:cNvPr id="5" name="Tableau 4"/>
          <p:cNvGraphicFramePr>
            <a:graphicFrameLocks noGrp="1"/>
          </p:cNvGraphicFramePr>
          <p:nvPr>
            <p:extLst>
              <p:ext uri="{D42A27DB-BD31-4B8C-83A1-F6EECF244321}">
                <p14:modId xmlns:p14="http://schemas.microsoft.com/office/powerpoint/2010/main" val="585787006"/>
              </p:ext>
            </p:extLst>
          </p:nvPr>
        </p:nvGraphicFramePr>
        <p:xfrm>
          <a:off x="620688" y="2030472"/>
          <a:ext cx="6192000" cy="6176240"/>
        </p:xfrm>
        <a:graphic>
          <a:graphicData uri="http://schemas.openxmlformats.org/drawingml/2006/table">
            <a:tbl>
              <a:tblPr firstRow="1" bandRow="1">
                <a:tableStyleId>{5C22544A-7EE6-4342-B048-85BDC9FD1C3A}</a:tableStyleId>
              </a:tblPr>
              <a:tblGrid>
                <a:gridCol w="2808000">
                  <a:extLst>
                    <a:ext uri="{9D8B030D-6E8A-4147-A177-3AD203B41FA5}">
                      <a16:colId xmlns:a16="http://schemas.microsoft.com/office/drawing/2014/main" val="20000"/>
                    </a:ext>
                  </a:extLst>
                </a:gridCol>
                <a:gridCol w="3384000">
                  <a:extLst>
                    <a:ext uri="{9D8B030D-6E8A-4147-A177-3AD203B41FA5}">
                      <a16:colId xmlns:a16="http://schemas.microsoft.com/office/drawing/2014/main" val="20001"/>
                    </a:ext>
                  </a:extLst>
                </a:gridCol>
              </a:tblGrid>
              <a:tr h="370840">
                <a:tc>
                  <a:txBody>
                    <a:bodyPr/>
                    <a:lstStyle/>
                    <a:p>
                      <a:r>
                        <a:rPr lang="fr-FR" sz="900" b="1" dirty="0">
                          <a:solidFill>
                            <a:schemeClr val="bg1">
                              <a:lumMod val="10000"/>
                            </a:schemeClr>
                          </a:solidFill>
                          <a:latin typeface="+mj-lt"/>
                        </a:rPr>
                        <a:t>Intitulé de l'emploi occupé</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endParaRPr lang="fr-FR" sz="900" dirty="0">
                        <a:solidFill>
                          <a:schemeClr val="bg1">
                            <a:lumMod val="10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0"/>
                  </a:ext>
                </a:extLst>
              </a:tr>
              <a:tr h="370840">
                <a:tc>
                  <a:txBody>
                    <a:bodyPr/>
                    <a:lstStyle/>
                    <a:p>
                      <a:r>
                        <a:rPr lang="fr-FR" sz="900" b="1" dirty="0">
                          <a:solidFill>
                            <a:schemeClr val="bg1">
                              <a:lumMod val="10000"/>
                            </a:schemeClr>
                          </a:solidFill>
                          <a:latin typeface="+mj-lt"/>
                        </a:rPr>
                        <a:t>Nom et adresse de votre employeur </a:t>
                      </a:r>
                      <a:r>
                        <a:rPr lang="fr-FR" sz="900" b="0" dirty="0">
                          <a:solidFill>
                            <a:schemeClr val="bg1">
                              <a:lumMod val="10000"/>
                            </a:schemeClr>
                          </a:solidFill>
                          <a:latin typeface="+mj-lt"/>
                        </a:rPr>
                        <a:t>ou de la structure dans laquelle vous avez travaillé</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endParaRPr lang="fr-FR" sz="900" dirty="0">
                        <a:solidFill>
                          <a:schemeClr val="bg1">
                            <a:lumMod val="10000"/>
                          </a:schemeClr>
                        </a:solidFill>
                        <a:latin typeface="+mj-lt"/>
                      </a:endParaRPr>
                    </a:p>
                    <a:p>
                      <a:endParaRPr lang="fr-FR" sz="900" dirty="0">
                        <a:solidFill>
                          <a:schemeClr val="bg1">
                            <a:lumMod val="10000"/>
                          </a:schemeClr>
                        </a:solidFill>
                        <a:latin typeface="+mj-lt"/>
                      </a:endParaRPr>
                    </a:p>
                    <a:p>
                      <a:endParaRPr lang="fr-FR" sz="900" dirty="0">
                        <a:solidFill>
                          <a:schemeClr val="bg1">
                            <a:lumMod val="10000"/>
                          </a:schemeClr>
                        </a:solidFill>
                        <a:latin typeface="+mj-lt"/>
                      </a:endParaRPr>
                    </a:p>
                    <a:p>
                      <a:endParaRPr lang="fr-FR" sz="900" dirty="0">
                        <a:solidFill>
                          <a:schemeClr val="bg1">
                            <a:lumMod val="10000"/>
                          </a:schemeClr>
                        </a:solidFill>
                        <a:latin typeface="+mj-lt"/>
                      </a:endParaRPr>
                    </a:p>
                    <a:p>
                      <a:endParaRPr lang="fr-FR" sz="900" dirty="0">
                        <a:solidFill>
                          <a:schemeClr val="bg1">
                            <a:lumMod val="10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1"/>
                  </a:ext>
                </a:extLst>
              </a:tr>
              <a:tr h="370840">
                <a:tc>
                  <a:txBody>
                    <a:bodyPr/>
                    <a:lstStyle/>
                    <a:p>
                      <a:r>
                        <a:rPr lang="fr-FR" sz="900" b="1" dirty="0">
                          <a:solidFill>
                            <a:schemeClr val="bg1">
                              <a:lumMod val="10000"/>
                            </a:schemeClr>
                          </a:solidFill>
                          <a:latin typeface="+mj-lt"/>
                        </a:rPr>
                        <a:t>Votre statut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pPr marL="171450" indent="-171450">
                        <a:buFont typeface="Wingdings" pitchFamily="2" charset="2"/>
                        <a:buChar char="q"/>
                      </a:pPr>
                      <a:r>
                        <a:rPr lang="fr-FR" sz="900" dirty="0">
                          <a:solidFill>
                            <a:schemeClr val="bg1">
                              <a:lumMod val="10000"/>
                            </a:schemeClr>
                          </a:solidFill>
                          <a:latin typeface="+mj-lt"/>
                        </a:rPr>
                        <a:t>Salarié (précisez le type de contrat)</a:t>
                      </a:r>
                    </a:p>
                    <a:p>
                      <a:pPr marL="0" indent="0">
                        <a:buFont typeface="Wingdings" pitchFamily="2" charset="2"/>
                        <a:buNone/>
                      </a:pPr>
                      <a:r>
                        <a:rPr lang="fr-FR" sz="900" dirty="0">
                          <a:solidFill>
                            <a:schemeClr val="bg1">
                              <a:lumMod val="75000"/>
                            </a:schemeClr>
                          </a:solidFill>
                          <a:latin typeface="+mj-lt"/>
                        </a:rPr>
                        <a:t>_____________________________________________</a:t>
                      </a:r>
                    </a:p>
                    <a:p>
                      <a:pPr marL="0" indent="0">
                        <a:buFont typeface="Wingdings" pitchFamily="2" charset="2"/>
                        <a:buNone/>
                      </a:pPr>
                      <a:endParaRPr lang="fr-FR" sz="900" dirty="0">
                        <a:solidFill>
                          <a:schemeClr val="bg1">
                            <a:lumMod val="10000"/>
                          </a:schemeClr>
                        </a:solidFill>
                        <a:latin typeface="+mj-lt"/>
                      </a:endParaRPr>
                    </a:p>
                    <a:p>
                      <a:pPr marL="171450" indent="-171450">
                        <a:buFont typeface="Wingdings" pitchFamily="2" charset="2"/>
                        <a:buChar char="q"/>
                      </a:pPr>
                      <a:r>
                        <a:rPr lang="fr-FR" sz="900" dirty="0">
                          <a:solidFill>
                            <a:schemeClr val="bg1">
                              <a:lumMod val="10000"/>
                            </a:schemeClr>
                          </a:solidFill>
                          <a:latin typeface="+mj-lt"/>
                        </a:rPr>
                        <a:t>Non</a:t>
                      </a:r>
                      <a:r>
                        <a:rPr lang="fr-FR" sz="900" baseline="0" dirty="0">
                          <a:solidFill>
                            <a:schemeClr val="bg1">
                              <a:lumMod val="10000"/>
                            </a:schemeClr>
                          </a:solidFill>
                          <a:latin typeface="+mj-lt"/>
                        </a:rPr>
                        <a:t> salarié (précisez) </a:t>
                      </a:r>
                      <a:r>
                        <a:rPr lang="fr-FR" sz="900" baseline="0" dirty="0">
                          <a:solidFill>
                            <a:schemeClr val="bg1">
                              <a:lumMod val="75000"/>
                            </a:schemeClr>
                          </a:solidFill>
                          <a:latin typeface="+mj-lt"/>
                        </a:rPr>
                        <a:t>__________________________________________</a:t>
                      </a:r>
                      <a:endParaRPr lang="fr-FR" sz="900" dirty="0">
                        <a:solidFill>
                          <a:schemeClr val="bg1">
                            <a:lumMod val="75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2"/>
                  </a:ext>
                </a:extLst>
              </a:tr>
              <a:tr h="370840">
                <a:tc>
                  <a:txBody>
                    <a:bodyPr/>
                    <a:lstStyle/>
                    <a:p>
                      <a:r>
                        <a:rPr lang="fr-FR" sz="900" b="1" dirty="0">
                          <a:solidFill>
                            <a:schemeClr val="bg1">
                              <a:lumMod val="10000"/>
                            </a:schemeClr>
                          </a:solidFill>
                          <a:latin typeface="+mj-lt"/>
                        </a:rPr>
                        <a:t>Période</a:t>
                      </a:r>
                      <a:r>
                        <a:rPr lang="fr-FR" sz="900" b="1" baseline="0" dirty="0">
                          <a:solidFill>
                            <a:schemeClr val="bg1">
                              <a:lumMod val="10000"/>
                            </a:schemeClr>
                          </a:solidFill>
                          <a:latin typeface="+mj-lt"/>
                        </a:rPr>
                        <a:t> d’activité</a:t>
                      </a:r>
                      <a:endParaRPr lang="fr-FR" sz="900" b="1" dirty="0">
                        <a:solidFill>
                          <a:schemeClr val="bg1">
                            <a:lumMod val="10000"/>
                          </a:schemeClr>
                        </a:solidFill>
                        <a:latin typeface="+mj-lt"/>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r>
                        <a:rPr lang="fr-FR" sz="900" dirty="0">
                          <a:solidFill>
                            <a:schemeClr val="bg1">
                              <a:lumMod val="10000"/>
                            </a:schemeClr>
                          </a:solidFill>
                          <a:latin typeface="+mj-lt"/>
                        </a:rPr>
                        <a:t>Du ___/___/___ au ___/___/___</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3"/>
                  </a:ext>
                </a:extLst>
              </a:tr>
              <a:tr h="370840">
                <a:tc>
                  <a:txBody>
                    <a:bodyPr/>
                    <a:lstStyle/>
                    <a:p>
                      <a:r>
                        <a:rPr lang="fr-FR" sz="900" b="1" dirty="0">
                          <a:solidFill>
                            <a:schemeClr val="bg1">
                              <a:lumMod val="10000"/>
                            </a:schemeClr>
                          </a:solidFill>
                          <a:latin typeface="+mj-lt"/>
                        </a:rPr>
                        <a:t>Travail à temps complet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pPr marL="171450" indent="-171450">
                        <a:buFont typeface="Wingdings" pitchFamily="2" charset="2"/>
                        <a:buChar char="q"/>
                      </a:pPr>
                      <a:r>
                        <a:rPr lang="fr-FR" sz="900" dirty="0">
                          <a:solidFill>
                            <a:schemeClr val="bg1">
                              <a:lumMod val="10000"/>
                            </a:schemeClr>
                          </a:solidFill>
                          <a:latin typeface="+mj-lt"/>
                        </a:rPr>
                        <a:t>Oui</a:t>
                      </a:r>
                    </a:p>
                    <a:p>
                      <a:pPr marL="171450" indent="-171450">
                        <a:buFont typeface="Wingdings" pitchFamily="2" charset="2"/>
                        <a:buChar char="q"/>
                      </a:pPr>
                      <a:r>
                        <a:rPr lang="fr-FR" sz="900" dirty="0">
                          <a:solidFill>
                            <a:schemeClr val="bg1">
                              <a:lumMod val="10000"/>
                            </a:schemeClr>
                          </a:solidFill>
                          <a:latin typeface="+mj-lt"/>
                        </a:rPr>
                        <a:t>Non (précisez le nombre</a:t>
                      </a:r>
                      <a:r>
                        <a:rPr lang="fr-FR" sz="900" baseline="0" dirty="0">
                          <a:solidFill>
                            <a:schemeClr val="bg1">
                              <a:lumMod val="10000"/>
                            </a:schemeClr>
                          </a:solidFill>
                          <a:latin typeface="+mj-lt"/>
                        </a:rPr>
                        <a:t> d’heures mensuelles ou en % par rapport au temps plein) </a:t>
                      </a:r>
                      <a:r>
                        <a:rPr lang="fr-FR" sz="900" baseline="0" dirty="0">
                          <a:solidFill>
                            <a:schemeClr val="bg1">
                              <a:lumMod val="75000"/>
                            </a:schemeClr>
                          </a:solidFill>
                          <a:latin typeface="+mj-lt"/>
                        </a:rPr>
                        <a:t>____________________________________</a:t>
                      </a:r>
                      <a:endParaRPr lang="fr-FR" sz="900" dirty="0">
                        <a:solidFill>
                          <a:schemeClr val="bg1">
                            <a:lumMod val="75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4"/>
                  </a:ext>
                </a:extLst>
              </a:tr>
              <a:tr h="3240000">
                <a:tc>
                  <a:txBody>
                    <a:bodyPr/>
                    <a:lstStyle/>
                    <a:p>
                      <a:pPr marL="0" lvl="0" indent="0">
                        <a:buFont typeface="Arial" pitchFamily="34" charset="0"/>
                        <a:buNone/>
                      </a:pPr>
                      <a:r>
                        <a:rPr lang="fr-FR" sz="900" b="1" i="0" baseline="0" dirty="0">
                          <a:solidFill>
                            <a:schemeClr val="bg1">
                              <a:lumMod val="10000"/>
                            </a:schemeClr>
                          </a:solidFill>
                          <a:latin typeface="+mj-lt"/>
                        </a:rPr>
                        <a:t>Vos principales activités dans cet emploi</a:t>
                      </a:r>
                    </a:p>
                    <a:p>
                      <a:pPr marL="0" lvl="0" indent="0">
                        <a:buFont typeface="Arial" pitchFamily="34" charset="0"/>
                        <a:buNone/>
                      </a:pPr>
                      <a:endParaRPr lang="fr-FR" sz="900" b="0" i="0" baseline="0" dirty="0">
                        <a:solidFill>
                          <a:schemeClr val="bg1">
                            <a:lumMod val="10000"/>
                          </a:schemeClr>
                        </a:solidFill>
                        <a:latin typeface="+mj-lt"/>
                      </a:endParaRPr>
                    </a:p>
                    <a:p>
                      <a:pPr marL="0" lvl="0" indent="0">
                        <a:buFont typeface="Arial" pitchFamily="34" charset="0"/>
                        <a:buNone/>
                      </a:pPr>
                      <a:r>
                        <a:rPr lang="fr-FR" sz="900" b="0" i="0" baseline="0" dirty="0">
                          <a:solidFill>
                            <a:schemeClr val="bg1">
                              <a:lumMod val="10000"/>
                            </a:schemeClr>
                          </a:solidFill>
                          <a:latin typeface="+mj-lt"/>
                        </a:rPr>
                        <a:t>Précisez les activités majeures de cet emploi.</a:t>
                      </a:r>
                    </a:p>
                    <a:p>
                      <a:pPr marL="0" lvl="0" indent="0">
                        <a:buFont typeface="Arial" pitchFamily="34" charset="0"/>
                        <a:buNone/>
                      </a:pPr>
                      <a:endParaRPr lang="fr-FR" sz="900" b="0" i="0" baseline="0" dirty="0">
                        <a:solidFill>
                          <a:schemeClr val="bg1">
                            <a:lumMod val="10000"/>
                          </a:schemeClr>
                        </a:solidFill>
                        <a:latin typeface="+mj-lt"/>
                      </a:endParaRPr>
                    </a:p>
                    <a:p>
                      <a:pPr marL="0" lvl="0" indent="0">
                        <a:buFont typeface="Arial" pitchFamily="34" charset="0"/>
                        <a:buNone/>
                      </a:pPr>
                      <a:r>
                        <a:rPr lang="fr-FR" sz="900" b="0" i="0" u="sng" baseline="0" dirty="0">
                          <a:solidFill>
                            <a:schemeClr val="bg1">
                              <a:lumMod val="10000"/>
                            </a:schemeClr>
                          </a:solidFill>
                          <a:latin typeface="+mj-lt"/>
                        </a:rPr>
                        <a:t>Exemple d’activités en lien avec le CQP visé : </a:t>
                      </a:r>
                    </a:p>
                    <a:p>
                      <a:pPr marL="171450" lvl="0" indent="-171450">
                        <a:buFont typeface="Arial" pitchFamily="34" charset="0"/>
                        <a:buChar char="•"/>
                      </a:pPr>
                      <a:r>
                        <a:rPr lang="fr-FR" sz="900" b="0" i="1" baseline="0" dirty="0">
                          <a:solidFill>
                            <a:schemeClr val="bg1">
                              <a:lumMod val="10000"/>
                            </a:schemeClr>
                          </a:solidFill>
                          <a:latin typeface="+mj-lt"/>
                        </a:rPr>
                        <a:t>Accueillir et accompagner les clients en magasin </a:t>
                      </a:r>
                      <a:endParaRPr lang="fr-FR" sz="900" b="0" i="1" dirty="0">
                        <a:solidFill>
                          <a:schemeClr val="bg1">
                            <a:lumMod val="10000"/>
                          </a:schemeClr>
                        </a:solidFill>
                        <a:latin typeface="+mj-lt"/>
                      </a:endParaRPr>
                    </a:p>
                    <a:p>
                      <a:pPr marL="171450" lvl="0" indent="-171450">
                        <a:buFont typeface="Arial" pitchFamily="34" charset="0"/>
                        <a:buChar char="•"/>
                      </a:pPr>
                      <a:r>
                        <a:rPr lang="fr-FR" sz="900" b="0" i="1" dirty="0">
                          <a:solidFill>
                            <a:schemeClr val="bg1">
                              <a:lumMod val="10000"/>
                            </a:schemeClr>
                          </a:solidFill>
                          <a:latin typeface="+mj-lt"/>
                        </a:rPr>
                        <a:t>Vendre des produits et des services adaptés aux besoins du client en téléphonie et/ou électroménager et/ou multimédia</a:t>
                      </a:r>
                    </a:p>
                    <a:p>
                      <a:pPr marL="171450" lvl="0" indent="-171450">
                        <a:buFont typeface="Arial" pitchFamily="34" charset="0"/>
                        <a:buChar char="•"/>
                      </a:pPr>
                      <a:r>
                        <a:rPr lang="fr-FR" sz="900" b="0" i="1" dirty="0">
                          <a:solidFill>
                            <a:schemeClr val="bg1">
                              <a:lumMod val="10000"/>
                            </a:schemeClr>
                          </a:solidFill>
                          <a:latin typeface="+mj-lt"/>
                        </a:rPr>
                        <a:t>Conseiller techniquement sur les produits et les services</a:t>
                      </a:r>
                      <a:r>
                        <a:rPr lang="fr-FR" sz="900" b="0" i="1" baseline="0" dirty="0">
                          <a:solidFill>
                            <a:schemeClr val="bg1">
                              <a:lumMod val="10000"/>
                            </a:schemeClr>
                          </a:solidFill>
                          <a:latin typeface="+mj-lt"/>
                        </a:rPr>
                        <a:t> en téléphonie / électroménager/ multimédia</a:t>
                      </a:r>
                      <a:endParaRPr lang="fr-FR" sz="900" b="0" i="1" dirty="0">
                        <a:solidFill>
                          <a:schemeClr val="bg1">
                            <a:lumMod val="10000"/>
                          </a:schemeClr>
                        </a:solidFill>
                        <a:latin typeface="+mj-lt"/>
                      </a:endParaRPr>
                    </a:p>
                    <a:p>
                      <a:pPr marL="171450" lvl="0" indent="-171450">
                        <a:buFont typeface="Arial" pitchFamily="34" charset="0"/>
                        <a:buChar char="•"/>
                      </a:pPr>
                      <a:r>
                        <a:rPr lang="fr-FR" sz="900" b="0" i="1" dirty="0">
                          <a:solidFill>
                            <a:schemeClr val="bg1">
                              <a:lumMod val="10000"/>
                            </a:schemeClr>
                          </a:solidFill>
                          <a:latin typeface="+mj-lt"/>
                        </a:rPr>
                        <a:t>Assurer le bon état marchand du rayon ou du magasin</a:t>
                      </a:r>
                    </a:p>
                    <a:p>
                      <a:pPr marL="171450" lvl="0" indent="-171450">
                        <a:buFont typeface="Arial" pitchFamily="34" charset="0"/>
                        <a:buChar char="•"/>
                      </a:pPr>
                      <a:r>
                        <a:rPr lang="fr-FR" sz="900" b="0" i="1" dirty="0">
                          <a:solidFill>
                            <a:schemeClr val="bg1">
                              <a:lumMod val="10000"/>
                            </a:schemeClr>
                          </a:solidFill>
                          <a:latin typeface="+mj-lt"/>
                        </a:rPr>
                        <a:t>Traiter les retours et réclamations clients </a:t>
                      </a:r>
                    </a:p>
                    <a:p>
                      <a:pPr marL="171450" lvl="0" indent="-171450">
                        <a:buFont typeface="Arial" pitchFamily="34" charset="0"/>
                        <a:buChar char="•"/>
                      </a:pPr>
                      <a:r>
                        <a:rPr lang="fr-FR" sz="900" b="0" i="1" dirty="0">
                          <a:solidFill>
                            <a:schemeClr val="bg1">
                              <a:lumMod val="10000"/>
                            </a:schemeClr>
                          </a:solidFill>
                          <a:latin typeface="+mj-lt"/>
                        </a:rPr>
                        <a:t>Participer à la dynamique commerciale</a:t>
                      </a:r>
                    </a:p>
                    <a:p>
                      <a:pPr marL="171450" lvl="0" indent="-171450">
                        <a:buFont typeface="Arial" pitchFamily="34" charset="0"/>
                        <a:buChar char="•"/>
                      </a:pPr>
                      <a:r>
                        <a:rPr lang="fr-FR" sz="900" b="0" i="1" dirty="0">
                          <a:solidFill>
                            <a:schemeClr val="bg1">
                              <a:lumMod val="10000"/>
                            </a:schemeClr>
                          </a:solidFill>
                          <a:latin typeface="+mj-lt"/>
                        </a:rPr>
                        <a:t>Suivre les stocks et prendre en charge des produits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pPr marL="0" indent="0">
                        <a:buClr>
                          <a:schemeClr val="accent2"/>
                        </a:buClr>
                        <a:buFont typeface="Wingdings" pitchFamily="2" charset="2"/>
                        <a:buNone/>
                      </a:pPr>
                      <a:endParaRPr lang="fr-FR" sz="900" dirty="0">
                        <a:solidFill>
                          <a:schemeClr val="bg1">
                            <a:lumMod val="10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464443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Vos expériences professionnelles de Vendeur(se) Conseil en téléphonie et/ou électroménager et/ou multimédia</a:t>
            </a:r>
          </a:p>
        </p:txBody>
      </p:sp>
      <p:sp>
        <p:nvSpPr>
          <p:cNvPr id="3" name="Espace réservé du contenu 2"/>
          <p:cNvSpPr>
            <a:spLocks noGrp="1"/>
          </p:cNvSpPr>
          <p:nvPr>
            <p:ph idx="1"/>
          </p:nvPr>
        </p:nvSpPr>
        <p:spPr>
          <a:xfrm>
            <a:off x="548680" y="1049150"/>
            <a:ext cx="6120680" cy="1002570"/>
          </a:xfrm>
        </p:spPr>
        <p:txBody>
          <a:bodyPr anchor="b">
            <a:normAutofit/>
          </a:bodyPr>
          <a:lstStyle/>
          <a:p>
            <a:pPr marL="0" indent="0">
              <a:buNone/>
            </a:pPr>
            <a:endParaRPr lang="fr-FR" dirty="0">
              <a:solidFill>
                <a:schemeClr val="bg1">
                  <a:lumMod val="10000"/>
                </a:schemeClr>
              </a:solidFill>
            </a:endParaRPr>
          </a:p>
          <a:p>
            <a:pPr marL="0" indent="0">
              <a:buNone/>
            </a:pPr>
            <a:r>
              <a:rPr lang="fr-FR" sz="1100" b="1" dirty="0"/>
              <a:t>Emploi n°4</a:t>
            </a:r>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srgbClr val="333399">
                    <a:tint val="75000"/>
                  </a:srgbClr>
                </a:solidFill>
              </a:rPr>
              <a:pPr/>
              <a:t>9</a:t>
            </a:fld>
            <a:endParaRPr lang="fr-BE" dirty="0">
              <a:solidFill>
                <a:srgbClr val="333399">
                  <a:tint val="75000"/>
                </a:srgbClr>
              </a:solidFill>
            </a:endParaRPr>
          </a:p>
        </p:txBody>
      </p:sp>
      <p:graphicFrame>
        <p:nvGraphicFramePr>
          <p:cNvPr id="5" name="Tableau 4"/>
          <p:cNvGraphicFramePr>
            <a:graphicFrameLocks noGrp="1"/>
          </p:cNvGraphicFramePr>
          <p:nvPr>
            <p:extLst>
              <p:ext uri="{D42A27DB-BD31-4B8C-83A1-F6EECF244321}">
                <p14:modId xmlns:p14="http://schemas.microsoft.com/office/powerpoint/2010/main" val="2392639727"/>
              </p:ext>
            </p:extLst>
          </p:nvPr>
        </p:nvGraphicFramePr>
        <p:xfrm>
          <a:off x="620688" y="2030472"/>
          <a:ext cx="6192000" cy="6176240"/>
        </p:xfrm>
        <a:graphic>
          <a:graphicData uri="http://schemas.openxmlformats.org/drawingml/2006/table">
            <a:tbl>
              <a:tblPr firstRow="1" bandRow="1">
                <a:tableStyleId>{5C22544A-7EE6-4342-B048-85BDC9FD1C3A}</a:tableStyleId>
              </a:tblPr>
              <a:tblGrid>
                <a:gridCol w="2808000">
                  <a:extLst>
                    <a:ext uri="{9D8B030D-6E8A-4147-A177-3AD203B41FA5}">
                      <a16:colId xmlns:a16="http://schemas.microsoft.com/office/drawing/2014/main" val="20000"/>
                    </a:ext>
                  </a:extLst>
                </a:gridCol>
                <a:gridCol w="3384000">
                  <a:extLst>
                    <a:ext uri="{9D8B030D-6E8A-4147-A177-3AD203B41FA5}">
                      <a16:colId xmlns:a16="http://schemas.microsoft.com/office/drawing/2014/main" val="20001"/>
                    </a:ext>
                  </a:extLst>
                </a:gridCol>
              </a:tblGrid>
              <a:tr h="370840">
                <a:tc>
                  <a:txBody>
                    <a:bodyPr/>
                    <a:lstStyle/>
                    <a:p>
                      <a:r>
                        <a:rPr lang="fr-FR" sz="900" b="1" dirty="0">
                          <a:solidFill>
                            <a:schemeClr val="bg1">
                              <a:lumMod val="10000"/>
                            </a:schemeClr>
                          </a:solidFill>
                          <a:latin typeface="+mj-lt"/>
                        </a:rPr>
                        <a:t>Intitulé de l'emploi occupé</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endParaRPr lang="fr-FR" sz="900" dirty="0">
                        <a:solidFill>
                          <a:schemeClr val="bg1">
                            <a:lumMod val="10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0"/>
                  </a:ext>
                </a:extLst>
              </a:tr>
              <a:tr h="370840">
                <a:tc>
                  <a:txBody>
                    <a:bodyPr/>
                    <a:lstStyle/>
                    <a:p>
                      <a:r>
                        <a:rPr lang="fr-FR" sz="900" b="1" dirty="0">
                          <a:solidFill>
                            <a:schemeClr val="bg1">
                              <a:lumMod val="10000"/>
                            </a:schemeClr>
                          </a:solidFill>
                          <a:latin typeface="+mj-lt"/>
                        </a:rPr>
                        <a:t>Nom et adresse de votre employeur </a:t>
                      </a:r>
                      <a:r>
                        <a:rPr lang="fr-FR" sz="900" b="0" dirty="0">
                          <a:solidFill>
                            <a:schemeClr val="bg1">
                              <a:lumMod val="10000"/>
                            </a:schemeClr>
                          </a:solidFill>
                          <a:latin typeface="+mj-lt"/>
                        </a:rPr>
                        <a:t>ou de la structure dans laquelle vous avez travaillé</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endParaRPr lang="fr-FR" sz="900" dirty="0">
                        <a:solidFill>
                          <a:schemeClr val="bg1">
                            <a:lumMod val="10000"/>
                          </a:schemeClr>
                        </a:solidFill>
                        <a:latin typeface="+mj-lt"/>
                      </a:endParaRPr>
                    </a:p>
                    <a:p>
                      <a:endParaRPr lang="fr-FR" sz="900" dirty="0">
                        <a:solidFill>
                          <a:schemeClr val="bg1">
                            <a:lumMod val="10000"/>
                          </a:schemeClr>
                        </a:solidFill>
                        <a:latin typeface="+mj-lt"/>
                      </a:endParaRPr>
                    </a:p>
                    <a:p>
                      <a:endParaRPr lang="fr-FR" sz="900" dirty="0">
                        <a:solidFill>
                          <a:schemeClr val="bg1">
                            <a:lumMod val="10000"/>
                          </a:schemeClr>
                        </a:solidFill>
                        <a:latin typeface="+mj-lt"/>
                      </a:endParaRPr>
                    </a:p>
                    <a:p>
                      <a:endParaRPr lang="fr-FR" sz="900" dirty="0">
                        <a:solidFill>
                          <a:schemeClr val="bg1">
                            <a:lumMod val="10000"/>
                          </a:schemeClr>
                        </a:solidFill>
                        <a:latin typeface="+mj-lt"/>
                      </a:endParaRPr>
                    </a:p>
                    <a:p>
                      <a:endParaRPr lang="fr-FR" sz="900" dirty="0">
                        <a:solidFill>
                          <a:schemeClr val="bg1">
                            <a:lumMod val="10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1"/>
                  </a:ext>
                </a:extLst>
              </a:tr>
              <a:tr h="370840">
                <a:tc>
                  <a:txBody>
                    <a:bodyPr/>
                    <a:lstStyle/>
                    <a:p>
                      <a:r>
                        <a:rPr lang="fr-FR" sz="900" b="1" dirty="0">
                          <a:solidFill>
                            <a:schemeClr val="bg1">
                              <a:lumMod val="10000"/>
                            </a:schemeClr>
                          </a:solidFill>
                          <a:latin typeface="+mj-lt"/>
                        </a:rPr>
                        <a:t>Votre statut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pPr marL="171450" indent="-171450">
                        <a:buFont typeface="Wingdings" pitchFamily="2" charset="2"/>
                        <a:buChar char="q"/>
                      </a:pPr>
                      <a:r>
                        <a:rPr lang="fr-FR" sz="900" dirty="0">
                          <a:solidFill>
                            <a:schemeClr val="bg1">
                              <a:lumMod val="10000"/>
                            </a:schemeClr>
                          </a:solidFill>
                          <a:latin typeface="+mj-lt"/>
                        </a:rPr>
                        <a:t>Salarié (précisez le type de contrat)</a:t>
                      </a:r>
                    </a:p>
                    <a:p>
                      <a:pPr marL="0" indent="0">
                        <a:buFont typeface="Wingdings" pitchFamily="2" charset="2"/>
                        <a:buNone/>
                      </a:pPr>
                      <a:r>
                        <a:rPr lang="fr-FR" sz="900" dirty="0">
                          <a:solidFill>
                            <a:schemeClr val="bg1">
                              <a:lumMod val="75000"/>
                            </a:schemeClr>
                          </a:solidFill>
                          <a:latin typeface="+mj-lt"/>
                        </a:rPr>
                        <a:t>_____________________________________________</a:t>
                      </a:r>
                    </a:p>
                    <a:p>
                      <a:pPr marL="0" indent="0">
                        <a:buFont typeface="Wingdings" pitchFamily="2" charset="2"/>
                        <a:buNone/>
                      </a:pPr>
                      <a:endParaRPr lang="fr-FR" sz="900" dirty="0">
                        <a:solidFill>
                          <a:schemeClr val="bg1">
                            <a:lumMod val="10000"/>
                          </a:schemeClr>
                        </a:solidFill>
                        <a:latin typeface="+mj-lt"/>
                      </a:endParaRPr>
                    </a:p>
                    <a:p>
                      <a:pPr marL="171450" indent="-171450">
                        <a:buFont typeface="Wingdings" pitchFamily="2" charset="2"/>
                        <a:buChar char="q"/>
                      </a:pPr>
                      <a:r>
                        <a:rPr lang="fr-FR" sz="900" dirty="0">
                          <a:solidFill>
                            <a:schemeClr val="bg1">
                              <a:lumMod val="10000"/>
                            </a:schemeClr>
                          </a:solidFill>
                          <a:latin typeface="+mj-lt"/>
                        </a:rPr>
                        <a:t>Non</a:t>
                      </a:r>
                      <a:r>
                        <a:rPr lang="fr-FR" sz="900" baseline="0" dirty="0">
                          <a:solidFill>
                            <a:schemeClr val="bg1">
                              <a:lumMod val="10000"/>
                            </a:schemeClr>
                          </a:solidFill>
                          <a:latin typeface="+mj-lt"/>
                        </a:rPr>
                        <a:t> salarié (précisez) </a:t>
                      </a:r>
                      <a:r>
                        <a:rPr lang="fr-FR" sz="900" baseline="0" dirty="0">
                          <a:solidFill>
                            <a:schemeClr val="bg1">
                              <a:lumMod val="75000"/>
                            </a:schemeClr>
                          </a:solidFill>
                          <a:latin typeface="+mj-lt"/>
                        </a:rPr>
                        <a:t>__________________________________________</a:t>
                      </a:r>
                      <a:endParaRPr lang="fr-FR" sz="900" dirty="0">
                        <a:solidFill>
                          <a:schemeClr val="bg1">
                            <a:lumMod val="75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2"/>
                  </a:ext>
                </a:extLst>
              </a:tr>
              <a:tr h="370840">
                <a:tc>
                  <a:txBody>
                    <a:bodyPr/>
                    <a:lstStyle/>
                    <a:p>
                      <a:r>
                        <a:rPr lang="fr-FR" sz="900" b="1" dirty="0">
                          <a:solidFill>
                            <a:schemeClr val="bg1">
                              <a:lumMod val="10000"/>
                            </a:schemeClr>
                          </a:solidFill>
                          <a:latin typeface="+mj-lt"/>
                        </a:rPr>
                        <a:t>Période</a:t>
                      </a:r>
                      <a:r>
                        <a:rPr lang="fr-FR" sz="900" b="1" baseline="0" dirty="0">
                          <a:solidFill>
                            <a:schemeClr val="bg1">
                              <a:lumMod val="10000"/>
                            </a:schemeClr>
                          </a:solidFill>
                          <a:latin typeface="+mj-lt"/>
                        </a:rPr>
                        <a:t> d’activité</a:t>
                      </a:r>
                      <a:endParaRPr lang="fr-FR" sz="900" b="1" dirty="0">
                        <a:solidFill>
                          <a:schemeClr val="bg1">
                            <a:lumMod val="10000"/>
                          </a:schemeClr>
                        </a:solidFill>
                        <a:latin typeface="+mj-lt"/>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r>
                        <a:rPr lang="fr-FR" sz="900" dirty="0">
                          <a:solidFill>
                            <a:schemeClr val="bg1">
                              <a:lumMod val="10000"/>
                            </a:schemeClr>
                          </a:solidFill>
                          <a:latin typeface="+mj-lt"/>
                        </a:rPr>
                        <a:t>Du ___/___/___ au ___/___/___</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3"/>
                  </a:ext>
                </a:extLst>
              </a:tr>
              <a:tr h="370840">
                <a:tc>
                  <a:txBody>
                    <a:bodyPr/>
                    <a:lstStyle/>
                    <a:p>
                      <a:r>
                        <a:rPr lang="fr-FR" sz="900" b="1" dirty="0">
                          <a:solidFill>
                            <a:schemeClr val="bg1">
                              <a:lumMod val="10000"/>
                            </a:schemeClr>
                          </a:solidFill>
                          <a:latin typeface="+mj-lt"/>
                        </a:rPr>
                        <a:t>Travail à temps complet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pPr marL="171450" indent="-171450">
                        <a:buFont typeface="Wingdings" pitchFamily="2" charset="2"/>
                        <a:buChar char="q"/>
                      </a:pPr>
                      <a:r>
                        <a:rPr lang="fr-FR" sz="900" dirty="0">
                          <a:solidFill>
                            <a:schemeClr val="bg1">
                              <a:lumMod val="10000"/>
                            </a:schemeClr>
                          </a:solidFill>
                          <a:latin typeface="+mj-lt"/>
                        </a:rPr>
                        <a:t>Oui</a:t>
                      </a:r>
                    </a:p>
                    <a:p>
                      <a:pPr marL="171450" indent="-171450">
                        <a:buFont typeface="Wingdings" pitchFamily="2" charset="2"/>
                        <a:buChar char="q"/>
                      </a:pPr>
                      <a:r>
                        <a:rPr lang="fr-FR" sz="900" dirty="0">
                          <a:solidFill>
                            <a:schemeClr val="bg1">
                              <a:lumMod val="10000"/>
                            </a:schemeClr>
                          </a:solidFill>
                          <a:latin typeface="+mj-lt"/>
                        </a:rPr>
                        <a:t>Non (précisez le nombre</a:t>
                      </a:r>
                      <a:r>
                        <a:rPr lang="fr-FR" sz="900" baseline="0" dirty="0">
                          <a:solidFill>
                            <a:schemeClr val="bg1">
                              <a:lumMod val="10000"/>
                            </a:schemeClr>
                          </a:solidFill>
                          <a:latin typeface="+mj-lt"/>
                        </a:rPr>
                        <a:t> d’heures mensuelles ou en % par rapport au temps plein) </a:t>
                      </a:r>
                      <a:r>
                        <a:rPr lang="fr-FR" sz="900" baseline="0" dirty="0">
                          <a:solidFill>
                            <a:schemeClr val="bg1">
                              <a:lumMod val="75000"/>
                            </a:schemeClr>
                          </a:solidFill>
                          <a:latin typeface="+mj-lt"/>
                        </a:rPr>
                        <a:t>____________________________________</a:t>
                      </a:r>
                      <a:endParaRPr lang="fr-FR" sz="900" dirty="0">
                        <a:solidFill>
                          <a:schemeClr val="bg1">
                            <a:lumMod val="75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4"/>
                  </a:ext>
                </a:extLst>
              </a:tr>
              <a:tr h="3240000">
                <a:tc>
                  <a:txBody>
                    <a:bodyPr/>
                    <a:lstStyle/>
                    <a:p>
                      <a:pPr marL="0" lvl="0" indent="0">
                        <a:buFont typeface="Arial" pitchFamily="34" charset="0"/>
                        <a:buNone/>
                      </a:pPr>
                      <a:r>
                        <a:rPr lang="fr-FR" sz="900" b="1" i="0" baseline="0" dirty="0">
                          <a:solidFill>
                            <a:schemeClr val="bg1">
                              <a:lumMod val="10000"/>
                            </a:schemeClr>
                          </a:solidFill>
                          <a:latin typeface="+mj-lt"/>
                        </a:rPr>
                        <a:t>Vos principales activités dans cet emploi</a:t>
                      </a:r>
                    </a:p>
                    <a:p>
                      <a:pPr marL="0" lvl="0" indent="0">
                        <a:buFont typeface="Arial" pitchFamily="34" charset="0"/>
                        <a:buNone/>
                      </a:pPr>
                      <a:endParaRPr lang="fr-FR" sz="900" b="0" i="0" baseline="0" dirty="0">
                        <a:solidFill>
                          <a:schemeClr val="bg1">
                            <a:lumMod val="10000"/>
                          </a:schemeClr>
                        </a:solidFill>
                        <a:latin typeface="+mj-lt"/>
                      </a:endParaRPr>
                    </a:p>
                    <a:p>
                      <a:pPr marL="0" lvl="0" indent="0">
                        <a:buFont typeface="Arial" pitchFamily="34" charset="0"/>
                        <a:buNone/>
                      </a:pPr>
                      <a:r>
                        <a:rPr lang="fr-FR" sz="900" b="0" i="0" baseline="0" dirty="0">
                          <a:solidFill>
                            <a:schemeClr val="bg1">
                              <a:lumMod val="10000"/>
                            </a:schemeClr>
                          </a:solidFill>
                          <a:latin typeface="+mj-lt"/>
                        </a:rPr>
                        <a:t>Précisez les activités majeures de cet emploi.</a:t>
                      </a:r>
                    </a:p>
                    <a:p>
                      <a:pPr marL="0" lvl="0" indent="0">
                        <a:buFont typeface="Arial" pitchFamily="34" charset="0"/>
                        <a:buNone/>
                      </a:pPr>
                      <a:endParaRPr lang="fr-FR" sz="900" b="0" i="0" baseline="0" dirty="0">
                        <a:solidFill>
                          <a:schemeClr val="bg1">
                            <a:lumMod val="10000"/>
                          </a:schemeClr>
                        </a:solidFill>
                        <a:latin typeface="+mj-lt"/>
                      </a:endParaRPr>
                    </a:p>
                    <a:p>
                      <a:pPr marL="0" lvl="0" indent="0">
                        <a:buFont typeface="Arial" pitchFamily="34" charset="0"/>
                        <a:buNone/>
                      </a:pPr>
                      <a:r>
                        <a:rPr lang="fr-FR" sz="900" b="0" i="0" u="sng" baseline="0" dirty="0">
                          <a:solidFill>
                            <a:schemeClr val="bg1">
                              <a:lumMod val="10000"/>
                            </a:schemeClr>
                          </a:solidFill>
                          <a:latin typeface="+mj-lt"/>
                        </a:rPr>
                        <a:t>Exemple d’activités en lien avec le CQP visé : </a:t>
                      </a:r>
                    </a:p>
                    <a:p>
                      <a:pPr marL="171450" lvl="0" indent="-171450">
                        <a:buFont typeface="Arial" pitchFamily="34" charset="0"/>
                        <a:buChar char="•"/>
                      </a:pPr>
                      <a:r>
                        <a:rPr lang="fr-FR" sz="900" b="0" i="1" baseline="0" dirty="0">
                          <a:solidFill>
                            <a:schemeClr val="bg1">
                              <a:lumMod val="10000"/>
                            </a:schemeClr>
                          </a:solidFill>
                          <a:latin typeface="+mj-lt"/>
                        </a:rPr>
                        <a:t>Accueillir et accompagner les clients en magasin </a:t>
                      </a:r>
                    </a:p>
                    <a:p>
                      <a:pPr marL="171450" lvl="0" indent="-171450">
                        <a:buFont typeface="Arial" pitchFamily="34" charset="0"/>
                        <a:buChar char="•"/>
                      </a:pPr>
                      <a:r>
                        <a:rPr lang="fr-FR" sz="900" b="0" i="1" baseline="0" dirty="0">
                          <a:solidFill>
                            <a:schemeClr val="bg1">
                              <a:lumMod val="10000"/>
                            </a:schemeClr>
                          </a:solidFill>
                          <a:latin typeface="+mj-lt"/>
                        </a:rPr>
                        <a:t>Vendre des produits et des services adaptés aux besoins du client en téléphonie et/ou électroménager et/ou multimédia</a:t>
                      </a:r>
                    </a:p>
                    <a:p>
                      <a:pPr marL="171450" lvl="0" indent="-171450">
                        <a:buFont typeface="Arial" pitchFamily="34" charset="0"/>
                        <a:buChar char="•"/>
                      </a:pPr>
                      <a:r>
                        <a:rPr lang="fr-FR" sz="900" b="0" i="1" baseline="0" dirty="0">
                          <a:solidFill>
                            <a:schemeClr val="bg1">
                              <a:lumMod val="10000"/>
                            </a:schemeClr>
                          </a:solidFill>
                          <a:latin typeface="+mj-lt"/>
                        </a:rPr>
                        <a:t>Conseiller techniquement sur les produits et les services en téléphonie / électroménager/ multimédia</a:t>
                      </a:r>
                    </a:p>
                    <a:p>
                      <a:pPr marL="171450" lvl="0" indent="-171450">
                        <a:buFont typeface="Arial" pitchFamily="34" charset="0"/>
                        <a:buChar char="•"/>
                      </a:pPr>
                      <a:r>
                        <a:rPr lang="fr-FR" sz="900" b="0" i="1" baseline="0" dirty="0">
                          <a:solidFill>
                            <a:schemeClr val="bg1">
                              <a:lumMod val="10000"/>
                            </a:schemeClr>
                          </a:solidFill>
                          <a:latin typeface="+mj-lt"/>
                        </a:rPr>
                        <a:t>Assurer le bon état marchand du rayon ou du magasin</a:t>
                      </a:r>
                    </a:p>
                    <a:p>
                      <a:pPr marL="171450" lvl="0" indent="-171450">
                        <a:buFont typeface="Arial" pitchFamily="34" charset="0"/>
                        <a:buChar char="•"/>
                      </a:pPr>
                      <a:r>
                        <a:rPr lang="fr-FR" sz="900" b="0" i="1" baseline="0" dirty="0">
                          <a:solidFill>
                            <a:schemeClr val="bg1">
                              <a:lumMod val="10000"/>
                            </a:schemeClr>
                          </a:solidFill>
                          <a:latin typeface="+mj-lt"/>
                        </a:rPr>
                        <a:t>Traiter les retours et réclamations clients </a:t>
                      </a:r>
                    </a:p>
                    <a:p>
                      <a:pPr marL="171450" lvl="0" indent="-171450">
                        <a:buFont typeface="Arial" pitchFamily="34" charset="0"/>
                        <a:buChar char="•"/>
                      </a:pPr>
                      <a:r>
                        <a:rPr lang="fr-FR" sz="900" b="0" i="1" baseline="0" dirty="0">
                          <a:solidFill>
                            <a:schemeClr val="bg1">
                              <a:lumMod val="10000"/>
                            </a:schemeClr>
                          </a:solidFill>
                          <a:latin typeface="+mj-lt"/>
                        </a:rPr>
                        <a:t>Participer à la dynamique commerciale</a:t>
                      </a:r>
                    </a:p>
                    <a:p>
                      <a:pPr marL="171450" lvl="0" indent="-171450">
                        <a:buFont typeface="Arial" pitchFamily="34" charset="0"/>
                        <a:buChar char="•"/>
                      </a:pPr>
                      <a:r>
                        <a:rPr lang="fr-FR" sz="900" b="0" i="1" baseline="0" dirty="0">
                          <a:solidFill>
                            <a:schemeClr val="bg1">
                              <a:lumMod val="10000"/>
                            </a:schemeClr>
                          </a:solidFill>
                          <a:latin typeface="+mj-lt"/>
                        </a:rPr>
                        <a:t>Suivre les stocks et prendre en charge des produits </a:t>
                      </a:r>
                    </a:p>
                    <a:p>
                      <a:pPr marL="171450" lvl="0" indent="-171450">
                        <a:buFont typeface="Arial" pitchFamily="34" charset="0"/>
                        <a:buChar char="•"/>
                      </a:pPr>
                      <a:endParaRPr lang="fr-FR" sz="900" b="0" i="1" dirty="0">
                        <a:solidFill>
                          <a:schemeClr val="bg1">
                            <a:lumMod val="10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7D7EF"/>
                    </a:solidFill>
                  </a:tcPr>
                </a:tc>
                <a:tc>
                  <a:txBody>
                    <a:bodyPr/>
                    <a:lstStyle/>
                    <a:p>
                      <a:pPr marL="0" indent="0">
                        <a:buClr>
                          <a:schemeClr val="accent2"/>
                        </a:buClr>
                        <a:buFont typeface="Wingdings" pitchFamily="2" charset="2"/>
                        <a:buNone/>
                      </a:pPr>
                      <a:endParaRPr lang="fr-FR" sz="900" dirty="0">
                        <a:solidFill>
                          <a:schemeClr val="bg1">
                            <a:lumMod val="10000"/>
                          </a:schemeClr>
                        </a:solidFill>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CECF7"/>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938768071"/>
      </p:ext>
    </p:extLst>
  </p:cSld>
  <p:clrMapOvr>
    <a:masterClrMapping/>
  </p:clrMapOvr>
</p:sld>
</file>

<file path=ppt/theme/theme1.xml><?xml version="1.0" encoding="utf-8"?>
<a:theme xmlns:a="http://schemas.openxmlformats.org/drawingml/2006/main" name="AEEM Portrait">
  <a:themeElements>
    <a:clrScheme name="Personnalisé 1">
      <a:dk1>
        <a:srgbClr val="333399"/>
      </a:dk1>
      <a:lt1>
        <a:srgbClr val="F2F2F2"/>
      </a:lt1>
      <a:dk2>
        <a:srgbClr val="333399"/>
      </a:dk2>
      <a:lt2>
        <a:srgbClr val="EEECE1"/>
      </a:lt2>
      <a:accent1>
        <a:srgbClr val="7B7BD3"/>
      </a:accent1>
      <a:accent2>
        <a:srgbClr val="99CC00"/>
      </a:accent2>
      <a:accent3>
        <a:srgbClr val="D5FF5D"/>
      </a:accent3>
      <a:accent4>
        <a:srgbClr val="938953"/>
      </a:accent4>
      <a:accent5>
        <a:srgbClr val="DFDBC7"/>
      </a:accent5>
      <a:accent6>
        <a:srgbClr val="FFC000"/>
      </a:accent6>
      <a:hlink>
        <a:srgbClr val="0000FF"/>
      </a:hlink>
      <a:folHlink>
        <a:srgbClr val="800080"/>
      </a:folHlink>
    </a:clrScheme>
    <a:fontScheme name="Personnalisé 1">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lumMod val="20000"/>
            <a:lumOff val="80000"/>
          </a:schemeClr>
        </a:solidFill>
        <a:ln w="6350">
          <a:solidFill>
            <a:schemeClr val="tx1"/>
          </a:solidFill>
        </a:ln>
        <a:effectLst>
          <a:outerShdw blurRad="50800" dist="38100" dir="2700000" algn="tl" rotWithShape="0">
            <a:prstClr val="black">
              <a:alpha val="40000"/>
            </a:prstClr>
          </a:outerShdw>
        </a:effectLst>
      </a:spPr>
      <a:bodyPr rtlCol="0" anchor="ctr"/>
      <a:lstStyle>
        <a:defPPr algn="ctr">
          <a:defRPr sz="1100" dirty="0">
            <a:latin typeface="Arial Narrow"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headEnd type="oval" w="med" len="med"/>
          <a:tailEnd type="oval" w="med" len="med"/>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2580</TotalTime>
  <Words>1547</Words>
  <Application>Microsoft Office PowerPoint</Application>
  <PresentationFormat>Affichage à l'écran (4:3)</PresentationFormat>
  <Paragraphs>421</Paragraphs>
  <Slides>14</Slides>
  <Notes>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14</vt:i4>
      </vt:variant>
    </vt:vector>
  </HeadingPairs>
  <TitlesOfParts>
    <vt:vector size="23" baseType="lpstr">
      <vt:lpstr>Arial</vt:lpstr>
      <vt:lpstr>Arial Narrow</vt:lpstr>
      <vt:lpstr>Calibri</vt:lpstr>
      <vt:lpstr>Century Gothic</vt:lpstr>
      <vt:lpstr>Courier New</vt:lpstr>
      <vt:lpstr>Haettenschweiler</vt:lpstr>
      <vt:lpstr>Wingdings</vt:lpstr>
      <vt:lpstr>Wingdings 3</vt:lpstr>
      <vt:lpstr>AEEM Portrait</vt:lpstr>
      <vt:lpstr>Branche professionnelle des commerces et services  de l’Audiovisuel, de l’Electronique et de l’Equipement Ménager</vt:lpstr>
      <vt:lpstr>Présentation PowerPoint</vt:lpstr>
      <vt:lpstr>Votre projet</vt:lpstr>
      <vt:lpstr>Votre présentation</vt:lpstr>
      <vt:lpstr>Votre expérience professionnelle</vt:lpstr>
      <vt:lpstr>Vos expériences professionnelles de Vendeur(se) Conseil en téléphonie et/ou électroménager et/ou multimédia</vt:lpstr>
      <vt:lpstr>Vos expériences professionnelles de Vendeur(se) Conseil en téléphonie et/ou électroménager et/ou multimédia</vt:lpstr>
      <vt:lpstr>Vos expériences professionnelles de Vendeur(se) Conseil en téléphonie et/ou électroménager et/ou multimédia</vt:lpstr>
      <vt:lpstr>Vos expériences professionnelles de Vendeur(se) Conseil en téléphonie et/ou électroménager et/ou multimédia</vt:lpstr>
      <vt:lpstr>Vos expériences extra-professionnelles en lien avec les compétences de Vendeur(se) Conseil en téléphonie et/ou électroménager et/ou multimédia</vt:lpstr>
      <vt:lpstr>Votre parcours de formation</vt:lpstr>
      <vt:lpstr>Votre parcours de formation</vt:lpstr>
      <vt:lpstr>Accès au CQP par la formation  Attestation du candidat </vt:lpstr>
      <vt:lpstr>Accès au CQP par la VAE  Attestation du candidat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ETUDE METIER « VIERGE »</dc:title>
  <dc:creator>Sophie LAPLACE</dc:creator>
  <cp:lastModifiedBy>Pascal BRIULET</cp:lastModifiedBy>
  <cp:revision>257</cp:revision>
  <cp:lastPrinted>2013-12-03T08:09:48Z</cp:lastPrinted>
  <dcterms:created xsi:type="dcterms:W3CDTF">2012-05-15T07:03:11Z</dcterms:created>
  <dcterms:modified xsi:type="dcterms:W3CDTF">2018-01-25T06:50:21Z</dcterms:modified>
</cp:coreProperties>
</file>